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9" r:id="rId1"/>
  </p:sldMasterIdLst>
  <p:notesMasterIdLst>
    <p:notesMasterId r:id="rId29"/>
  </p:notesMasterIdLst>
  <p:sldIdLst>
    <p:sldId id="256" r:id="rId2"/>
    <p:sldId id="258" r:id="rId3"/>
    <p:sldId id="294" r:id="rId4"/>
    <p:sldId id="295" r:id="rId5"/>
    <p:sldId id="312" r:id="rId6"/>
    <p:sldId id="296" r:id="rId7"/>
    <p:sldId id="297" r:id="rId8"/>
    <p:sldId id="298" r:id="rId9"/>
    <p:sldId id="299" r:id="rId10"/>
    <p:sldId id="300" r:id="rId11"/>
    <p:sldId id="301" r:id="rId12"/>
    <p:sldId id="302" r:id="rId13"/>
    <p:sldId id="303" r:id="rId14"/>
    <p:sldId id="304" r:id="rId15"/>
    <p:sldId id="305" r:id="rId16"/>
    <p:sldId id="306" r:id="rId17"/>
    <p:sldId id="282" r:id="rId18"/>
    <p:sldId id="283" r:id="rId19"/>
    <p:sldId id="307" r:id="rId20"/>
    <p:sldId id="285" r:id="rId21"/>
    <p:sldId id="286" r:id="rId22"/>
    <p:sldId id="287" r:id="rId23"/>
    <p:sldId id="308" r:id="rId24"/>
    <p:sldId id="309" r:id="rId25"/>
    <p:sldId id="310" r:id="rId26"/>
    <p:sldId id="311" r:id="rId27"/>
    <p:sldId id="269" r:id="rId28"/>
  </p:sldIdLst>
  <p:sldSz cx="12192000" cy="6858000"/>
  <p:notesSz cx="6815138" cy="99472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0" autoAdjust="0"/>
    <p:restoredTop sz="89116" autoAdjust="0"/>
  </p:normalViewPr>
  <p:slideViewPr>
    <p:cSldViewPr snapToGrid="0">
      <p:cViewPr varScale="1">
        <p:scale>
          <a:sx n="113" d="100"/>
          <a:sy n="113" d="100"/>
        </p:scale>
        <p:origin x="1536"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52750" cy="498475"/>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60800" y="0"/>
            <a:ext cx="2952750" cy="498475"/>
          </a:xfrm>
          <a:prstGeom prst="rect">
            <a:avLst/>
          </a:prstGeom>
        </p:spPr>
        <p:txBody>
          <a:bodyPr vert="horz" lIns="91440" tIns="45720" rIns="91440" bIns="45720" rtlCol="0"/>
          <a:lstStyle>
            <a:lvl1pPr algn="r">
              <a:defRPr sz="1200"/>
            </a:lvl1pPr>
          </a:lstStyle>
          <a:p>
            <a:fld id="{212D4469-00CC-435E-A33A-3982729AB3E9}" type="datetimeFigureOut">
              <a:rPr lang="pl-PL" smtClean="0"/>
              <a:t>12.12.2023</a:t>
            </a:fld>
            <a:endParaRPr lang="pl-PL"/>
          </a:p>
        </p:txBody>
      </p:sp>
      <p:sp>
        <p:nvSpPr>
          <p:cNvPr id="4" name="Symbol zastępczy obrazu slajdu 3"/>
          <p:cNvSpPr>
            <a:spLocks noGrp="1" noRot="1" noChangeAspect="1"/>
          </p:cNvSpPr>
          <p:nvPr>
            <p:ph type="sldImg" idx="2"/>
          </p:nvPr>
        </p:nvSpPr>
        <p:spPr>
          <a:xfrm>
            <a:off x="423863" y="1243013"/>
            <a:ext cx="5967412" cy="3357562"/>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81038" y="4787900"/>
            <a:ext cx="5453062" cy="3916363"/>
          </a:xfrm>
          <a:prstGeom prst="rect">
            <a:avLst/>
          </a:prstGeom>
        </p:spPr>
        <p:txBody>
          <a:bodyPr vert="horz" lIns="91440" tIns="45720" rIns="91440" bIns="45720" rtlCol="0"/>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6" name="Symbol zastępczy stopki 5"/>
          <p:cNvSpPr>
            <a:spLocks noGrp="1"/>
          </p:cNvSpPr>
          <p:nvPr>
            <p:ph type="ftr" sz="quarter" idx="4"/>
          </p:nvPr>
        </p:nvSpPr>
        <p:spPr>
          <a:xfrm>
            <a:off x="0" y="9448800"/>
            <a:ext cx="2952750" cy="498475"/>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60800" y="9448800"/>
            <a:ext cx="2952750" cy="498475"/>
          </a:xfrm>
          <a:prstGeom prst="rect">
            <a:avLst/>
          </a:prstGeom>
        </p:spPr>
        <p:txBody>
          <a:bodyPr vert="horz" lIns="91440" tIns="45720" rIns="91440" bIns="45720" rtlCol="0" anchor="b"/>
          <a:lstStyle>
            <a:lvl1pPr algn="r">
              <a:defRPr sz="1200"/>
            </a:lvl1pPr>
          </a:lstStyle>
          <a:p>
            <a:fld id="{D3DA0639-7F31-4880-AF59-47EEDA554BAB}" type="slidenum">
              <a:rPr lang="pl-PL" smtClean="0"/>
              <a:t>‹#›</a:t>
            </a:fld>
            <a:endParaRPr lang="pl-PL"/>
          </a:p>
        </p:txBody>
      </p:sp>
    </p:spTree>
    <p:extLst>
      <p:ext uri="{BB962C8B-B14F-4D97-AF65-F5344CB8AC3E}">
        <p14:creationId xmlns:p14="http://schemas.microsoft.com/office/powerpoint/2010/main" val="5821512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fld id="{D3DA0639-7F31-4880-AF59-47EEDA554BAB}" type="slidenum">
              <a:rPr lang="pl-PL" smtClean="0"/>
              <a:t>1</a:t>
            </a:fld>
            <a:endParaRPr lang="pl-PL"/>
          </a:p>
        </p:txBody>
      </p:sp>
    </p:spTree>
    <p:extLst>
      <p:ext uri="{BB962C8B-B14F-4D97-AF65-F5344CB8AC3E}">
        <p14:creationId xmlns:p14="http://schemas.microsoft.com/office/powerpoint/2010/main" val="20756770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pl-PL"/>
              <a:t>Kliknij, aby edytować styl</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a:t>Kliknij, aby edytować styl wzorca podtytułu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12/12/23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9259066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ytuł i podpis">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pl-PL"/>
              <a:t>Kliknij, aby edytować styl</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4" name="Date Placeholder 3"/>
          <p:cNvSpPr>
            <a:spLocks noGrp="1"/>
          </p:cNvSpPr>
          <p:nvPr>
            <p:ph type="dt" sz="half" idx="10"/>
          </p:nvPr>
        </p:nvSpPr>
        <p:spPr/>
        <p:txBody>
          <a:bodyPr/>
          <a:lstStyle/>
          <a:p>
            <a:fld id="{B61BEF0D-F0BB-DE4B-95CE-6DB70DBA9567}" type="datetimeFigureOut">
              <a:rPr lang="en-US" smtClean="0"/>
              <a:pPr/>
              <a:t>12/12/23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5252931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Oferta z podpisem">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pl-PL"/>
              <a:t>Kliknij, aby edytować styl</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l-PL"/>
              <a:t>Kliknij, aby edytować style wzorca tekstu</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4" name="Date Placeholder 3"/>
          <p:cNvSpPr>
            <a:spLocks noGrp="1"/>
          </p:cNvSpPr>
          <p:nvPr>
            <p:ph type="dt" sz="half" idx="10"/>
          </p:nvPr>
        </p:nvSpPr>
        <p:spPr/>
        <p:txBody>
          <a:bodyPr/>
          <a:lstStyle/>
          <a:p>
            <a:fld id="{B61BEF0D-F0BB-DE4B-95CE-6DB70DBA9567}" type="datetimeFigureOut">
              <a:rPr lang="en-US" smtClean="0"/>
              <a:pPr/>
              <a:t>12/12/23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58025057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Karta nazwy">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pl-PL"/>
              <a:t>Kliknij, aby edytować styl</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pl-PL"/>
              <a:t>Kliknij, aby edytować style wzorca tekstu</a:t>
            </a:r>
          </a:p>
        </p:txBody>
      </p:sp>
      <p:sp>
        <p:nvSpPr>
          <p:cNvPr id="5" name="Date Placeholder 4"/>
          <p:cNvSpPr>
            <a:spLocks noGrp="1"/>
          </p:cNvSpPr>
          <p:nvPr>
            <p:ph type="dt" sz="half" idx="10"/>
          </p:nvPr>
        </p:nvSpPr>
        <p:spPr/>
        <p:txBody>
          <a:bodyPr/>
          <a:lstStyle/>
          <a:p>
            <a:fld id="{B61BEF0D-F0BB-DE4B-95CE-6DB70DBA9567}" type="datetimeFigureOut">
              <a:rPr lang="en-US" smtClean="0"/>
              <a:pPr/>
              <a:t>12/12/23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78105312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Karta nazwy cytatu">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pl-PL"/>
              <a:t>Kliknij, aby edytować styl</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l-PL"/>
              <a:t>Kliknij, aby edytować style wzorca tekstu</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pl-PL"/>
              <a:t>Kliknij, aby edytować style wzorca tekstu</a:t>
            </a:r>
          </a:p>
        </p:txBody>
      </p:sp>
      <p:sp>
        <p:nvSpPr>
          <p:cNvPr id="5" name="Date Placeholder 4"/>
          <p:cNvSpPr>
            <a:spLocks noGrp="1"/>
          </p:cNvSpPr>
          <p:nvPr>
            <p:ph type="dt" sz="half" idx="10"/>
          </p:nvPr>
        </p:nvSpPr>
        <p:spPr/>
        <p:txBody>
          <a:bodyPr/>
          <a:lstStyle/>
          <a:p>
            <a:fld id="{B61BEF0D-F0BB-DE4B-95CE-6DB70DBA9567}" type="datetimeFigureOut">
              <a:rPr lang="en-US" smtClean="0"/>
              <a:pPr/>
              <a:t>12/12/23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69183176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Prawda lub fałsz">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pl-PL"/>
              <a:t>Kliknij, aby edytować styl</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l-PL"/>
              <a:t>Kliknij, aby edytować style wzorca tekstu</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pl-PL"/>
              <a:t>Kliknij, aby edytować style wzorca tekstu</a:t>
            </a:r>
          </a:p>
        </p:txBody>
      </p:sp>
      <p:sp>
        <p:nvSpPr>
          <p:cNvPr id="5" name="Date Placeholder 4"/>
          <p:cNvSpPr>
            <a:spLocks noGrp="1"/>
          </p:cNvSpPr>
          <p:nvPr>
            <p:ph type="dt" sz="half" idx="10"/>
          </p:nvPr>
        </p:nvSpPr>
        <p:spPr/>
        <p:txBody>
          <a:bodyPr/>
          <a:lstStyle/>
          <a:p>
            <a:fld id="{B61BEF0D-F0BB-DE4B-95CE-6DB70DBA9567}" type="datetimeFigureOut">
              <a:rPr lang="en-US" smtClean="0"/>
              <a:pPr/>
              <a:t>12/12/23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50000065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Vertical Text Placeholder 2"/>
          <p:cNvSpPr>
            <a:spLocks noGrp="1"/>
          </p:cNvSpPr>
          <p:nvPr>
            <p:ph type="body" orient="vert" idx="1"/>
          </p:nvPr>
        </p:nvSpPr>
        <p:spPr/>
        <p:txBody>
          <a:bodyPr vert="eaVert" ancho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12/12/23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64112359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pl-PL"/>
              <a:t>Kliknij, aby edytować styl</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12/12/23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72013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pl-PL"/>
              <a:t>Kliknij, aby edytować styl</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12/12/23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7790856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pl-PL"/>
              <a:t>Kliknij, aby edytować styl</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4" name="Date Placeholder 3"/>
          <p:cNvSpPr>
            <a:spLocks noGrp="1"/>
          </p:cNvSpPr>
          <p:nvPr>
            <p:ph type="dt" sz="half" idx="10"/>
          </p:nvPr>
        </p:nvSpPr>
        <p:spPr/>
        <p:txBody>
          <a:bodyPr/>
          <a:lstStyle/>
          <a:p>
            <a:fld id="{B61BEF0D-F0BB-DE4B-95CE-6DB70DBA9567}" type="datetimeFigureOut">
              <a:rPr lang="en-US" smtClean="0"/>
              <a:pPr/>
              <a:t>12/12/23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194728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12/12/23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9515852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pl-PL"/>
              <a:t>Kliknij, aby edytować styl</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12/12/23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440118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12/12/23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2187821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12/12/23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4657143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pl-PL"/>
              <a:t>Kliknij, aby edytować styl</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Date Placeholder 4"/>
          <p:cNvSpPr>
            <a:spLocks noGrp="1"/>
          </p:cNvSpPr>
          <p:nvPr>
            <p:ph type="dt" sz="half" idx="10"/>
          </p:nvPr>
        </p:nvSpPr>
        <p:spPr/>
        <p:txBody>
          <a:bodyPr/>
          <a:lstStyle/>
          <a:p>
            <a:fld id="{B61BEF0D-F0BB-DE4B-95CE-6DB70DBA9567}" type="datetimeFigureOut">
              <a:rPr lang="en-US" smtClean="0"/>
              <a:pPr/>
              <a:t>12/12/23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9521850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pl-PL"/>
              <a:t>Kliknij, aby edytować styl</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l-PL"/>
              <a:t>Kliknij ikonę, aby dodać obraz</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Date Placeholder 4"/>
          <p:cNvSpPr>
            <a:spLocks noGrp="1"/>
          </p:cNvSpPr>
          <p:nvPr>
            <p:ph type="dt" sz="half" idx="10"/>
          </p:nvPr>
        </p:nvSpPr>
        <p:spPr/>
        <p:txBody>
          <a:bodyPr/>
          <a:lstStyle/>
          <a:p>
            <a:fld id="{B61BEF0D-F0BB-DE4B-95CE-6DB70DBA9567}" type="datetimeFigureOut">
              <a:rPr lang="en-US" smtClean="0"/>
              <a:pPr/>
              <a:t>12/12/23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4238099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pl-PL"/>
              <a:t>Kliknij, aby edytować styl</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smtClean="0"/>
              <a:pPr/>
              <a:t>12/12/23</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809864467"/>
      </p:ext>
    </p:extLst>
  </p:cSld>
  <p:clrMap bg1="lt1" tx1="dk1" bg2="lt2" tx2="dk2" accent1="accent1" accent2="accent2" accent3="accent3" accent4="accent4" accent5="accent5" accent6="accent6" hlink="hlink" folHlink="folHlink"/>
  <p:sldLayoutIdLst>
    <p:sldLayoutId id="2147483700" r:id="rId1"/>
    <p:sldLayoutId id="2147483701" r:id="rId2"/>
    <p:sldLayoutId id="2147483702" r:id="rId3"/>
    <p:sldLayoutId id="2147483703" r:id="rId4"/>
    <p:sldLayoutId id="2147483704" r:id="rId5"/>
    <p:sldLayoutId id="2147483705" r:id="rId6"/>
    <p:sldLayoutId id="2147483706" r:id="rId7"/>
    <p:sldLayoutId id="2147483707" r:id="rId8"/>
    <p:sldLayoutId id="2147483708" r:id="rId9"/>
    <p:sldLayoutId id="2147483709" r:id="rId10"/>
    <p:sldLayoutId id="2147483710" r:id="rId11"/>
    <p:sldLayoutId id="2147483711" r:id="rId12"/>
    <p:sldLayoutId id="2147483712" r:id="rId13"/>
    <p:sldLayoutId id="2147483713" r:id="rId14"/>
    <p:sldLayoutId id="2147483714" r:id="rId15"/>
    <p:sldLayoutId id="2147483715" r:id="rId16"/>
  </p:sldLayoutIdLst>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ec.europa.eu/eurostat/web/nuts/local-administrative-units"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2.PNG"/><Relationship Id="rId7" Type="http://schemas.openxmlformats.org/officeDocument/2006/relationships/image" Target="../media/image7.svg"/><Relationship Id="rId2" Type="http://schemas.openxmlformats.org/officeDocument/2006/relationships/hyperlink" Target="mailto:biuro@lgdzs.pl" TargetMode="External"/><Relationship Id="rId1" Type="http://schemas.openxmlformats.org/officeDocument/2006/relationships/slideLayout" Target="../slideLayouts/slideLayout1.xml"/><Relationship Id="rId6" Type="http://schemas.openxmlformats.org/officeDocument/2006/relationships/image" Target="../media/image6.png"/><Relationship Id="rId11" Type="http://schemas.openxmlformats.org/officeDocument/2006/relationships/image" Target="../media/image11.jpeg"/><Relationship Id="rId5" Type="http://schemas.openxmlformats.org/officeDocument/2006/relationships/image" Target="../media/image5.svg"/><Relationship Id="rId10" Type="http://schemas.openxmlformats.org/officeDocument/2006/relationships/image" Target="../media/image10.jpeg"/><Relationship Id="rId4" Type="http://schemas.openxmlformats.org/officeDocument/2006/relationships/image" Target="../media/image4.png"/><Relationship Id="rId9" Type="http://schemas.openxmlformats.org/officeDocument/2006/relationships/image" Target="../media/image9.jpeg"/></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Prostokąt: zaokrąglone rogi 7">
            <a:extLst>
              <a:ext uri="{FF2B5EF4-FFF2-40B4-BE49-F238E27FC236}">
                <a16:creationId xmlns:a16="http://schemas.microsoft.com/office/drawing/2014/main" id="{2FDCC44F-21FE-520D-1B77-C01848672CBD}"/>
              </a:ext>
            </a:extLst>
          </p:cNvPr>
          <p:cNvSpPr/>
          <p:nvPr/>
        </p:nvSpPr>
        <p:spPr>
          <a:xfrm>
            <a:off x="949234" y="5303520"/>
            <a:ext cx="10432869" cy="1245326"/>
          </a:xfrm>
          <a:prstGeom prst="round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2" name="Tytuł 1">
            <a:extLst>
              <a:ext uri="{FF2B5EF4-FFF2-40B4-BE49-F238E27FC236}">
                <a16:creationId xmlns:a16="http://schemas.microsoft.com/office/drawing/2014/main" id="{07094E84-4E90-4788-888E-36C99E92273A}"/>
              </a:ext>
            </a:extLst>
          </p:cNvPr>
          <p:cNvSpPr>
            <a:spLocks noGrp="1"/>
          </p:cNvSpPr>
          <p:nvPr>
            <p:ph type="ctrTitle"/>
          </p:nvPr>
        </p:nvSpPr>
        <p:spPr>
          <a:xfrm>
            <a:off x="1541417" y="3965895"/>
            <a:ext cx="10329909" cy="2082567"/>
          </a:xfrm>
        </p:spPr>
        <p:txBody>
          <a:bodyPr>
            <a:normAutofit fontScale="90000"/>
          </a:bodyPr>
          <a:lstStyle/>
          <a:p>
            <a:pPr algn="ctr"/>
            <a:br>
              <a:rPr lang="pl-PL" sz="5400" dirty="0">
                <a:solidFill>
                  <a:schemeClr val="tx1"/>
                </a:solidFill>
              </a:rPr>
            </a:br>
            <a:br>
              <a:rPr lang="pl-PL" sz="5400" dirty="0">
                <a:solidFill>
                  <a:schemeClr val="tx1"/>
                </a:solidFill>
              </a:rPr>
            </a:br>
            <a:r>
              <a:rPr lang="pl-PL" sz="5400" dirty="0">
                <a:solidFill>
                  <a:schemeClr val="tx1"/>
                </a:solidFill>
              </a:rPr>
              <a:t>Koncepcja realizacji </a:t>
            </a:r>
            <a:br>
              <a:rPr lang="pl-PL" sz="5400" dirty="0">
                <a:solidFill>
                  <a:schemeClr val="tx1"/>
                </a:solidFill>
              </a:rPr>
            </a:br>
            <a:r>
              <a:rPr lang="pl-PL" sz="5400" b="1" dirty="0">
                <a:solidFill>
                  <a:schemeClr val="tx1"/>
                </a:solidFill>
              </a:rPr>
              <a:t>Rozwoju Lokalnego Kierowanego Przez Społeczność (RLKS) </a:t>
            </a:r>
            <a:br>
              <a:rPr lang="pl-PL" sz="5400" b="1" dirty="0">
                <a:solidFill>
                  <a:schemeClr val="tx1"/>
                </a:solidFill>
              </a:rPr>
            </a:br>
            <a:r>
              <a:rPr lang="pl-PL" sz="5400" dirty="0">
                <a:solidFill>
                  <a:schemeClr val="tx1"/>
                </a:solidFill>
              </a:rPr>
              <a:t>w perspektywie finansowej </a:t>
            </a:r>
            <a:br>
              <a:rPr lang="pl-PL" sz="5400" dirty="0">
                <a:solidFill>
                  <a:schemeClr val="tx1"/>
                </a:solidFill>
              </a:rPr>
            </a:br>
            <a:r>
              <a:rPr lang="pl-PL" sz="5400" dirty="0">
                <a:solidFill>
                  <a:schemeClr val="tx1"/>
                </a:solidFill>
              </a:rPr>
              <a:t>2021-2027</a:t>
            </a:r>
            <a:br>
              <a:rPr lang="pl-PL" sz="5400" b="1" dirty="0"/>
            </a:br>
            <a:endParaRPr lang="pl-PL" b="1" dirty="0">
              <a:solidFill>
                <a:srgbClr val="FF0000"/>
              </a:solidFill>
            </a:endParaRPr>
          </a:p>
        </p:txBody>
      </p:sp>
      <p:pic>
        <p:nvPicPr>
          <p:cNvPr id="4" name="Obraz 3">
            <a:extLst>
              <a:ext uri="{FF2B5EF4-FFF2-40B4-BE49-F238E27FC236}">
                <a16:creationId xmlns:a16="http://schemas.microsoft.com/office/drawing/2014/main" id="{9BBD87D7-4AE3-4095-9054-F8156B11482A}"/>
              </a:ext>
            </a:extLst>
          </p:cNvPr>
          <p:cNvPicPr>
            <a:picLocks noChangeAspect="1"/>
          </p:cNvPicPr>
          <p:nvPr/>
        </p:nvPicPr>
        <p:blipFill>
          <a:blip r:embed="rId3"/>
          <a:stretch>
            <a:fillRect/>
          </a:stretch>
        </p:blipFill>
        <p:spPr>
          <a:xfrm>
            <a:off x="10869468" y="208686"/>
            <a:ext cx="1270289" cy="851094"/>
          </a:xfrm>
          <a:prstGeom prst="rect">
            <a:avLst/>
          </a:prstGeom>
        </p:spPr>
      </p:pic>
      <p:pic>
        <p:nvPicPr>
          <p:cNvPr id="5" name="Obraz 4">
            <a:extLst>
              <a:ext uri="{FF2B5EF4-FFF2-40B4-BE49-F238E27FC236}">
                <a16:creationId xmlns:a16="http://schemas.microsoft.com/office/drawing/2014/main" id="{C03D1073-E6D2-3436-9059-052EDFDE1BDE}"/>
              </a:ext>
            </a:extLst>
          </p:cNvPr>
          <p:cNvPicPr>
            <a:picLocks noChangeAspect="1"/>
          </p:cNvPicPr>
          <p:nvPr/>
        </p:nvPicPr>
        <p:blipFill>
          <a:blip r:embed="rId4"/>
          <a:stretch>
            <a:fillRect/>
          </a:stretch>
        </p:blipFill>
        <p:spPr>
          <a:xfrm>
            <a:off x="721329" y="208686"/>
            <a:ext cx="2072853" cy="2033987"/>
          </a:xfrm>
          <a:prstGeom prst="rect">
            <a:avLst/>
          </a:prstGeom>
        </p:spPr>
      </p:pic>
      <p:pic>
        <p:nvPicPr>
          <p:cNvPr id="7" name="Obraz 6">
            <a:extLst>
              <a:ext uri="{FF2B5EF4-FFF2-40B4-BE49-F238E27FC236}">
                <a16:creationId xmlns:a16="http://schemas.microsoft.com/office/drawing/2014/main" id="{239FE781-AC43-7335-DEE4-8172FEAC8B5A}"/>
              </a:ext>
            </a:extLst>
          </p:cNvPr>
          <p:cNvPicPr>
            <a:picLocks noChangeAspect="1"/>
          </p:cNvPicPr>
          <p:nvPr/>
        </p:nvPicPr>
        <p:blipFill>
          <a:blip r:embed="rId5"/>
          <a:stretch>
            <a:fillRect/>
          </a:stretch>
        </p:blipFill>
        <p:spPr>
          <a:xfrm>
            <a:off x="1857646" y="5460950"/>
            <a:ext cx="8476707" cy="930466"/>
          </a:xfrm>
          <a:prstGeom prst="rect">
            <a:avLst/>
          </a:prstGeom>
        </p:spPr>
      </p:pic>
    </p:spTree>
    <p:extLst>
      <p:ext uri="{BB962C8B-B14F-4D97-AF65-F5344CB8AC3E}">
        <p14:creationId xmlns:p14="http://schemas.microsoft.com/office/powerpoint/2010/main" val="34175917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2C802EBE-1E6F-46D6-8E0E-85F7262DBF35}"/>
              </a:ext>
            </a:extLst>
          </p:cNvPr>
          <p:cNvSpPr>
            <a:spLocks noGrp="1"/>
          </p:cNvSpPr>
          <p:nvPr>
            <p:ph idx="1"/>
          </p:nvPr>
        </p:nvSpPr>
        <p:spPr>
          <a:xfrm>
            <a:off x="1906266" y="2107255"/>
            <a:ext cx="10165492" cy="3777622"/>
          </a:xfrm>
        </p:spPr>
        <p:txBody>
          <a:bodyPr>
            <a:normAutofit/>
          </a:bodyPr>
          <a:lstStyle/>
          <a:p>
            <a:r>
              <a:rPr lang="pl-PL" sz="4000" b="1" dirty="0">
                <a:solidFill>
                  <a:schemeClr val="accent5">
                    <a:lumMod val="75000"/>
                  </a:schemeClr>
                </a:solidFill>
              </a:rPr>
              <a:t>Grupy docelowe </a:t>
            </a:r>
            <a:r>
              <a:rPr lang="pl-PL" sz="2800" b="1" dirty="0">
                <a:solidFill>
                  <a:schemeClr val="accent5">
                    <a:lumMod val="75000"/>
                  </a:schemeClr>
                </a:solidFill>
              </a:rPr>
              <a:t>-  </a:t>
            </a:r>
            <a:r>
              <a:rPr lang="pl-PL" sz="2800" b="1" dirty="0">
                <a:solidFill>
                  <a:schemeClr val="tx1"/>
                </a:solidFill>
              </a:rPr>
              <a:t>grupę docelową tworzą dorośli mieszkańcy o niskich kwalifikacjach, zagrożenie degradacją lub wykluczeniem z rynku pracy pochodzący z obszaru objętego lokalna strategia rozwoju.</a:t>
            </a:r>
          </a:p>
          <a:p>
            <a:pPr marL="0" indent="0">
              <a:buNone/>
            </a:pPr>
            <a:endParaRPr lang="pl-PL" sz="4000" dirty="0"/>
          </a:p>
          <a:p>
            <a:endParaRPr lang="pl-PL" dirty="0"/>
          </a:p>
        </p:txBody>
      </p:sp>
      <p:sp>
        <p:nvSpPr>
          <p:cNvPr id="7" name="Objaśnienie: strzałka w dół 6">
            <a:extLst>
              <a:ext uri="{FF2B5EF4-FFF2-40B4-BE49-F238E27FC236}">
                <a16:creationId xmlns:a16="http://schemas.microsoft.com/office/drawing/2014/main" id="{F45B4F07-6C3A-4836-8AA0-392D9BF58496}"/>
              </a:ext>
            </a:extLst>
          </p:cNvPr>
          <p:cNvSpPr/>
          <p:nvPr/>
        </p:nvSpPr>
        <p:spPr>
          <a:xfrm>
            <a:off x="2624545" y="281108"/>
            <a:ext cx="7661189" cy="1713470"/>
          </a:xfrm>
          <a:prstGeom prst="downArrow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pl-PL" sz="2400" b="1" dirty="0">
                <a:solidFill>
                  <a:schemeClr val="bg1"/>
                </a:solidFill>
              </a:rPr>
              <a:t>CS g – Lokalne kształcenie dorosłych</a:t>
            </a:r>
          </a:p>
        </p:txBody>
      </p:sp>
      <p:pic>
        <p:nvPicPr>
          <p:cNvPr id="5" name="Obraz 4">
            <a:extLst>
              <a:ext uri="{FF2B5EF4-FFF2-40B4-BE49-F238E27FC236}">
                <a16:creationId xmlns:a16="http://schemas.microsoft.com/office/drawing/2014/main" id="{BDB1E49F-8AF1-4A12-B59E-49BDCCA3113B}"/>
              </a:ext>
            </a:extLst>
          </p:cNvPr>
          <p:cNvPicPr>
            <a:picLocks noChangeAspect="1"/>
          </p:cNvPicPr>
          <p:nvPr/>
        </p:nvPicPr>
        <p:blipFill>
          <a:blip r:embed="rId2"/>
          <a:stretch>
            <a:fillRect/>
          </a:stretch>
        </p:blipFill>
        <p:spPr>
          <a:xfrm>
            <a:off x="10869468" y="208686"/>
            <a:ext cx="1270289" cy="851094"/>
          </a:xfrm>
          <a:prstGeom prst="rect">
            <a:avLst/>
          </a:prstGeom>
        </p:spPr>
      </p:pic>
    </p:spTree>
    <p:extLst>
      <p:ext uri="{BB962C8B-B14F-4D97-AF65-F5344CB8AC3E}">
        <p14:creationId xmlns:p14="http://schemas.microsoft.com/office/powerpoint/2010/main" val="11228644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2C802EBE-1E6F-46D6-8E0E-85F7262DBF35}"/>
              </a:ext>
            </a:extLst>
          </p:cNvPr>
          <p:cNvSpPr>
            <a:spLocks noGrp="1"/>
          </p:cNvSpPr>
          <p:nvPr>
            <p:ph idx="1"/>
          </p:nvPr>
        </p:nvSpPr>
        <p:spPr>
          <a:xfrm>
            <a:off x="1906266" y="2107255"/>
            <a:ext cx="10165492" cy="3777622"/>
          </a:xfrm>
        </p:spPr>
        <p:txBody>
          <a:bodyPr>
            <a:normAutofit/>
          </a:bodyPr>
          <a:lstStyle/>
          <a:p>
            <a:r>
              <a:rPr lang="pl-PL" sz="2800" b="1" dirty="0">
                <a:solidFill>
                  <a:schemeClr val="accent5">
                    <a:lumMod val="75000"/>
                  </a:schemeClr>
                </a:solidFill>
              </a:rPr>
              <a:t>Alokacja </a:t>
            </a:r>
            <a:r>
              <a:rPr lang="pl-PL" sz="2800" b="1" dirty="0">
                <a:solidFill>
                  <a:schemeClr val="tx1"/>
                </a:solidFill>
              </a:rPr>
              <a:t>– ok. 2 300 767,42 EURO</a:t>
            </a:r>
            <a:endParaRPr lang="pl-PL" sz="2800" b="1" dirty="0">
              <a:solidFill>
                <a:schemeClr val="accent5">
                  <a:lumMod val="75000"/>
                </a:schemeClr>
              </a:solidFill>
            </a:endParaRPr>
          </a:p>
          <a:p>
            <a:r>
              <a:rPr lang="pl-PL" sz="2800" b="1" dirty="0">
                <a:solidFill>
                  <a:schemeClr val="accent5">
                    <a:lumMod val="75000"/>
                  </a:schemeClr>
                </a:solidFill>
              </a:rPr>
              <a:t>Główne działania planowane do realizacji</a:t>
            </a:r>
            <a:r>
              <a:rPr lang="pl-PL" sz="2800" b="1" dirty="0">
                <a:solidFill>
                  <a:schemeClr val="tx1"/>
                </a:solidFill>
              </a:rPr>
              <a:t> –</a:t>
            </a:r>
            <a:r>
              <a:rPr lang="pl-PL" sz="2800" b="1" dirty="0"/>
              <a:t> </a:t>
            </a:r>
            <a:r>
              <a:rPr lang="pl-PL" sz="2800" b="1" dirty="0">
                <a:solidFill>
                  <a:schemeClr val="tx1"/>
                </a:solidFill>
              </a:rPr>
              <a:t>rozwój usług w gospodarstwach opiekuńczych.</a:t>
            </a:r>
          </a:p>
          <a:p>
            <a:pPr marL="0" indent="0">
              <a:buNone/>
            </a:pPr>
            <a:endParaRPr lang="pl-PL" sz="1800" dirty="0">
              <a:solidFill>
                <a:schemeClr val="tx1"/>
              </a:solidFill>
            </a:endParaRPr>
          </a:p>
          <a:p>
            <a:endParaRPr lang="pl-PL" sz="1800" dirty="0"/>
          </a:p>
          <a:p>
            <a:endParaRPr lang="pl-PL" dirty="0"/>
          </a:p>
        </p:txBody>
      </p:sp>
      <p:sp>
        <p:nvSpPr>
          <p:cNvPr id="7" name="Objaśnienie: strzałka w dół 6">
            <a:extLst>
              <a:ext uri="{FF2B5EF4-FFF2-40B4-BE49-F238E27FC236}">
                <a16:creationId xmlns:a16="http://schemas.microsoft.com/office/drawing/2014/main" id="{F45B4F07-6C3A-4836-8AA0-392D9BF58496}"/>
              </a:ext>
            </a:extLst>
          </p:cNvPr>
          <p:cNvSpPr/>
          <p:nvPr/>
        </p:nvSpPr>
        <p:spPr>
          <a:xfrm>
            <a:off x="2549044" y="289497"/>
            <a:ext cx="7661189" cy="1713470"/>
          </a:xfrm>
          <a:prstGeom prst="downArrow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pl-PL" sz="2400" b="1" dirty="0">
                <a:solidFill>
                  <a:schemeClr val="bg1"/>
                </a:solidFill>
              </a:rPr>
              <a:t>CS k – Rozwój gospodarstw zielonych</a:t>
            </a:r>
          </a:p>
        </p:txBody>
      </p:sp>
      <p:pic>
        <p:nvPicPr>
          <p:cNvPr id="5" name="Obraz 4">
            <a:extLst>
              <a:ext uri="{FF2B5EF4-FFF2-40B4-BE49-F238E27FC236}">
                <a16:creationId xmlns:a16="http://schemas.microsoft.com/office/drawing/2014/main" id="{BDB1E49F-8AF1-4A12-B59E-49BDCCA3113B}"/>
              </a:ext>
            </a:extLst>
          </p:cNvPr>
          <p:cNvPicPr>
            <a:picLocks noChangeAspect="1"/>
          </p:cNvPicPr>
          <p:nvPr/>
        </p:nvPicPr>
        <p:blipFill>
          <a:blip r:embed="rId2"/>
          <a:stretch>
            <a:fillRect/>
          </a:stretch>
        </p:blipFill>
        <p:spPr>
          <a:xfrm>
            <a:off x="10869468" y="208686"/>
            <a:ext cx="1270289" cy="851094"/>
          </a:xfrm>
          <a:prstGeom prst="rect">
            <a:avLst/>
          </a:prstGeom>
        </p:spPr>
      </p:pic>
    </p:spTree>
    <p:extLst>
      <p:ext uri="{BB962C8B-B14F-4D97-AF65-F5344CB8AC3E}">
        <p14:creationId xmlns:p14="http://schemas.microsoft.com/office/powerpoint/2010/main" val="16356075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2C802EBE-1E6F-46D6-8E0E-85F7262DBF35}"/>
              </a:ext>
            </a:extLst>
          </p:cNvPr>
          <p:cNvSpPr>
            <a:spLocks noGrp="1"/>
          </p:cNvSpPr>
          <p:nvPr>
            <p:ph idx="1"/>
          </p:nvPr>
        </p:nvSpPr>
        <p:spPr>
          <a:xfrm>
            <a:off x="1906266" y="2107254"/>
            <a:ext cx="10165492" cy="4542059"/>
          </a:xfrm>
        </p:spPr>
        <p:txBody>
          <a:bodyPr>
            <a:normAutofit/>
          </a:bodyPr>
          <a:lstStyle/>
          <a:p>
            <a:r>
              <a:rPr lang="pl-PL" sz="2800" b="1" dirty="0">
                <a:solidFill>
                  <a:schemeClr val="accent5">
                    <a:lumMod val="75000"/>
                  </a:schemeClr>
                </a:solidFill>
              </a:rPr>
              <a:t>Główne typy Beneficjentów</a:t>
            </a:r>
          </a:p>
          <a:p>
            <a:pPr>
              <a:buFont typeface="Arial" panose="020B0604020202020204" pitchFamily="34" charset="0"/>
              <a:buChar char="•"/>
            </a:pPr>
            <a:r>
              <a:rPr lang="pl-PL" sz="2000" dirty="0">
                <a:solidFill>
                  <a:schemeClr val="tx1"/>
                </a:solidFill>
              </a:rPr>
              <a:t> LGD, jednostki samorządu terytorialnego (JST), ich związki oraz stowarzyszenia, organizacje non profit,</a:t>
            </a:r>
          </a:p>
          <a:p>
            <a:pPr>
              <a:buFont typeface="Arial" panose="020B0604020202020204" pitchFamily="34" charset="0"/>
              <a:buChar char="•"/>
            </a:pPr>
            <a:r>
              <a:rPr lang="pl-PL" sz="2000" dirty="0">
                <a:solidFill>
                  <a:schemeClr val="tx1"/>
                </a:solidFill>
              </a:rPr>
              <a:t>Organizacje pozarządowe,</a:t>
            </a:r>
          </a:p>
          <a:p>
            <a:pPr>
              <a:buFont typeface="Arial" panose="020B0604020202020204" pitchFamily="34" charset="0"/>
              <a:buChar char="•"/>
            </a:pPr>
            <a:r>
              <a:rPr lang="pl-PL" sz="2000" dirty="0">
                <a:solidFill>
                  <a:schemeClr val="tx1"/>
                </a:solidFill>
              </a:rPr>
              <a:t>Przedsiębiorstwa (MŚP) i ich związki i stowarzyszenia, w tym osoby fizyczne prowadzące działalność gospodarczą,</a:t>
            </a:r>
          </a:p>
          <a:p>
            <a:pPr>
              <a:buFont typeface="Arial" panose="020B0604020202020204" pitchFamily="34" charset="0"/>
              <a:buChar char="•"/>
            </a:pPr>
            <a:r>
              <a:rPr lang="pl-PL" sz="2000" dirty="0">
                <a:solidFill>
                  <a:schemeClr val="tx1"/>
                </a:solidFill>
              </a:rPr>
              <a:t>Podmioty ekonomii społecznej.</a:t>
            </a:r>
          </a:p>
          <a:p>
            <a:endParaRPr lang="pl-PL" sz="1800" dirty="0"/>
          </a:p>
          <a:p>
            <a:pPr marL="0" indent="0">
              <a:buNone/>
            </a:pPr>
            <a:endParaRPr lang="pl-PL" dirty="0"/>
          </a:p>
        </p:txBody>
      </p:sp>
      <p:sp>
        <p:nvSpPr>
          <p:cNvPr id="7" name="Objaśnienie: strzałka w dół 6">
            <a:extLst>
              <a:ext uri="{FF2B5EF4-FFF2-40B4-BE49-F238E27FC236}">
                <a16:creationId xmlns:a16="http://schemas.microsoft.com/office/drawing/2014/main" id="{F45B4F07-6C3A-4836-8AA0-392D9BF58496}"/>
              </a:ext>
            </a:extLst>
          </p:cNvPr>
          <p:cNvSpPr/>
          <p:nvPr/>
        </p:nvSpPr>
        <p:spPr>
          <a:xfrm>
            <a:off x="2624545" y="281108"/>
            <a:ext cx="7661189" cy="1713470"/>
          </a:xfrm>
          <a:prstGeom prst="downArrow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pl-PL" sz="2400" b="1" dirty="0">
                <a:solidFill>
                  <a:schemeClr val="bg1"/>
                </a:solidFill>
              </a:rPr>
              <a:t>CS k – Rozwój gospodarstw zielonych</a:t>
            </a:r>
          </a:p>
        </p:txBody>
      </p:sp>
      <p:pic>
        <p:nvPicPr>
          <p:cNvPr id="5" name="Obraz 4">
            <a:extLst>
              <a:ext uri="{FF2B5EF4-FFF2-40B4-BE49-F238E27FC236}">
                <a16:creationId xmlns:a16="http://schemas.microsoft.com/office/drawing/2014/main" id="{BDB1E49F-8AF1-4A12-B59E-49BDCCA3113B}"/>
              </a:ext>
            </a:extLst>
          </p:cNvPr>
          <p:cNvPicPr>
            <a:picLocks noChangeAspect="1"/>
          </p:cNvPicPr>
          <p:nvPr/>
        </p:nvPicPr>
        <p:blipFill>
          <a:blip r:embed="rId2"/>
          <a:stretch>
            <a:fillRect/>
          </a:stretch>
        </p:blipFill>
        <p:spPr>
          <a:xfrm>
            <a:off x="10869468" y="208686"/>
            <a:ext cx="1270289" cy="851094"/>
          </a:xfrm>
          <a:prstGeom prst="rect">
            <a:avLst/>
          </a:prstGeom>
        </p:spPr>
      </p:pic>
    </p:spTree>
    <p:extLst>
      <p:ext uri="{BB962C8B-B14F-4D97-AF65-F5344CB8AC3E}">
        <p14:creationId xmlns:p14="http://schemas.microsoft.com/office/powerpoint/2010/main" val="7894561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2C802EBE-1E6F-46D6-8E0E-85F7262DBF35}"/>
              </a:ext>
            </a:extLst>
          </p:cNvPr>
          <p:cNvSpPr>
            <a:spLocks noGrp="1"/>
          </p:cNvSpPr>
          <p:nvPr>
            <p:ph idx="1"/>
          </p:nvPr>
        </p:nvSpPr>
        <p:spPr>
          <a:xfrm>
            <a:off x="1906266" y="2107255"/>
            <a:ext cx="10165492" cy="3777622"/>
          </a:xfrm>
        </p:spPr>
        <p:txBody>
          <a:bodyPr>
            <a:normAutofit/>
          </a:bodyPr>
          <a:lstStyle/>
          <a:p>
            <a:r>
              <a:rPr lang="pl-PL" sz="4000" b="1" dirty="0">
                <a:solidFill>
                  <a:schemeClr val="accent5">
                    <a:lumMod val="75000"/>
                  </a:schemeClr>
                </a:solidFill>
              </a:rPr>
              <a:t>Grupy docelowe -  </a:t>
            </a:r>
            <a:r>
              <a:rPr lang="pl-PL" sz="2800" b="1" dirty="0">
                <a:solidFill>
                  <a:schemeClr val="tx1"/>
                </a:solidFill>
              </a:rPr>
              <a:t>grupę docelową stanowią mieszkańcy wymagający wsparcia w codziennym funkcjonowaniu z obszarów objętych lokalnymi strategiami rozwoju, szczególnie z obszarów wiejskich</a:t>
            </a:r>
            <a:r>
              <a:rPr lang="pl-PL" sz="4000" b="1" dirty="0">
                <a:solidFill>
                  <a:schemeClr val="tx1"/>
                </a:solidFill>
              </a:rPr>
              <a:t>.</a:t>
            </a:r>
          </a:p>
          <a:p>
            <a:pPr marL="0" indent="0">
              <a:buNone/>
            </a:pPr>
            <a:endParaRPr lang="pl-PL" sz="4000" dirty="0"/>
          </a:p>
          <a:p>
            <a:endParaRPr lang="pl-PL" dirty="0"/>
          </a:p>
        </p:txBody>
      </p:sp>
      <p:sp>
        <p:nvSpPr>
          <p:cNvPr id="7" name="Objaśnienie: strzałka w dół 6">
            <a:extLst>
              <a:ext uri="{FF2B5EF4-FFF2-40B4-BE49-F238E27FC236}">
                <a16:creationId xmlns:a16="http://schemas.microsoft.com/office/drawing/2014/main" id="{F45B4F07-6C3A-4836-8AA0-392D9BF58496}"/>
              </a:ext>
            </a:extLst>
          </p:cNvPr>
          <p:cNvSpPr/>
          <p:nvPr/>
        </p:nvSpPr>
        <p:spPr>
          <a:xfrm>
            <a:off x="2624545" y="281108"/>
            <a:ext cx="7661189" cy="1713470"/>
          </a:xfrm>
          <a:prstGeom prst="downArrow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pl-PL" sz="2400" b="1" dirty="0">
                <a:solidFill>
                  <a:schemeClr val="bg1"/>
                </a:solidFill>
              </a:rPr>
              <a:t>CS k – Rozwój gospodarstw zielonych</a:t>
            </a:r>
          </a:p>
        </p:txBody>
      </p:sp>
      <p:pic>
        <p:nvPicPr>
          <p:cNvPr id="5" name="Obraz 4">
            <a:extLst>
              <a:ext uri="{FF2B5EF4-FFF2-40B4-BE49-F238E27FC236}">
                <a16:creationId xmlns:a16="http://schemas.microsoft.com/office/drawing/2014/main" id="{BDB1E49F-8AF1-4A12-B59E-49BDCCA3113B}"/>
              </a:ext>
            </a:extLst>
          </p:cNvPr>
          <p:cNvPicPr>
            <a:picLocks noChangeAspect="1"/>
          </p:cNvPicPr>
          <p:nvPr/>
        </p:nvPicPr>
        <p:blipFill>
          <a:blip r:embed="rId2"/>
          <a:stretch>
            <a:fillRect/>
          </a:stretch>
        </p:blipFill>
        <p:spPr>
          <a:xfrm>
            <a:off x="10869468" y="208686"/>
            <a:ext cx="1270289" cy="851094"/>
          </a:xfrm>
          <a:prstGeom prst="rect">
            <a:avLst/>
          </a:prstGeom>
        </p:spPr>
      </p:pic>
    </p:spTree>
    <p:extLst>
      <p:ext uri="{BB962C8B-B14F-4D97-AF65-F5344CB8AC3E}">
        <p14:creationId xmlns:p14="http://schemas.microsoft.com/office/powerpoint/2010/main" val="12188434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2C802EBE-1E6F-46D6-8E0E-85F7262DBF35}"/>
              </a:ext>
            </a:extLst>
          </p:cNvPr>
          <p:cNvSpPr>
            <a:spLocks noGrp="1"/>
          </p:cNvSpPr>
          <p:nvPr>
            <p:ph idx="1"/>
          </p:nvPr>
        </p:nvSpPr>
        <p:spPr>
          <a:xfrm>
            <a:off x="1906266" y="2107254"/>
            <a:ext cx="10165492" cy="4750745"/>
          </a:xfrm>
        </p:spPr>
        <p:txBody>
          <a:bodyPr>
            <a:normAutofit fontScale="70000" lnSpcReduction="20000"/>
          </a:bodyPr>
          <a:lstStyle/>
          <a:p>
            <a:r>
              <a:rPr lang="pl-PL" sz="2800" b="1" dirty="0">
                <a:solidFill>
                  <a:schemeClr val="accent5">
                    <a:lumMod val="75000"/>
                  </a:schemeClr>
                </a:solidFill>
              </a:rPr>
              <a:t>Alokacja </a:t>
            </a:r>
            <a:r>
              <a:rPr lang="pl-PL" sz="2800" b="1" dirty="0">
                <a:solidFill>
                  <a:schemeClr val="tx1"/>
                </a:solidFill>
              </a:rPr>
              <a:t>– ok. 5 699 232,58 EURO</a:t>
            </a:r>
            <a:endParaRPr lang="pl-PL" sz="2800" b="1" dirty="0">
              <a:solidFill>
                <a:schemeClr val="accent5">
                  <a:lumMod val="75000"/>
                </a:schemeClr>
              </a:solidFill>
            </a:endParaRPr>
          </a:p>
          <a:p>
            <a:r>
              <a:rPr lang="pl-PL" sz="2800" b="1" dirty="0">
                <a:solidFill>
                  <a:schemeClr val="accent5">
                    <a:lumMod val="75000"/>
                  </a:schemeClr>
                </a:solidFill>
              </a:rPr>
              <a:t>Główne działania planowane do realizacji</a:t>
            </a:r>
            <a:r>
              <a:rPr lang="pl-PL" sz="2800" b="1" dirty="0">
                <a:solidFill>
                  <a:schemeClr val="tx1"/>
                </a:solidFill>
              </a:rPr>
              <a:t> –</a:t>
            </a:r>
            <a:r>
              <a:rPr lang="pl-PL" sz="2800" b="1" dirty="0"/>
              <a:t> </a:t>
            </a:r>
            <a:r>
              <a:rPr lang="pl-PL" sz="3600" b="1" dirty="0">
                <a:solidFill>
                  <a:schemeClr val="tx1"/>
                </a:solidFill>
              </a:rPr>
              <a:t>wsparcie aktywizacji społecznej i rozwój społeczności lokalnych (działania na rzecz aktywizacji społecznej osób wykluczonych, zagrożonych wykluczeniem i ich rodzin w środowisku lokalnym, budowanie potencjału społeczności lokalnych m.in. Poprzez programy aktywności lokalnej, pikniki sąsiedzkie, zajęcia podwórkowe dla dzieci, świetlice środowiskowe, wsparcie partnerów i organizacji pozarządowych np. w formie szkoleń, działań służących tworzeniu sieci kontaktów i wzmacnianiu dialogu społecznego [w tym programy edukacyjne i szkolenia służące wzmocnieniu oraz promowaniu wiedzy o dialogu społecznym] centra wsparcia NGO)</a:t>
            </a:r>
          </a:p>
          <a:p>
            <a:pPr marL="0" indent="0">
              <a:buNone/>
            </a:pPr>
            <a:endParaRPr lang="pl-PL" sz="1800" dirty="0">
              <a:solidFill>
                <a:schemeClr val="tx1"/>
              </a:solidFill>
            </a:endParaRPr>
          </a:p>
          <a:p>
            <a:endParaRPr lang="pl-PL" sz="1800" dirty="0"/>
          </a:p>
          <a:p>
            <a:endParaRPr lang="pl-PL" dirty="0"/>
          </a:p>
        </p:txBody>
      </p:sp>
      <p:sp>
        <p:nvSpPr>
          <p:cNvPr id="7" name="Objaśnienie: strzałka w dół 6">
            <a:extLst>
              <a:ext uri="{FF2B5EF4-FFF2-40B4-BE49-F238E27FC236}">
                <a16:creationId xmlns:a16="http://schemas.microsoft.com/office/drawing/2014/main" id="{F45B4F07-6C3A-4836-8AA0-392D9BF58496}"/>
              </a:ext>
            </a:extLst>
          </p:cNvPr>
          <p:cNvSpPr/>
          <p:nvPr/>
        </p:nvSpPr>
        <p:spPr>
          <a:xfrm>
            <a:off x="2549044" y="289497"/>
            <a:ext cx="7661189" cy="1713470"/>
          </a:xfrm>
          <a:prstGeom prst="downArrow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pl-PL" sz="2400" b="1" dirty="0">
                <a:solidFill>
                  <a:schemeClr val="bg1"/>
                </a:solidFill>
              </a:rPr>
              <a:t>CS l – Rozwój potencjału społeczności lokalnych</a:t>
            </a:r>
          </a:p>
        </p:txBody>
      </p:sp>
      <p:pic>
        <p:nvPicPr>
          <p:cNvPr id="5" name="Obraz 4">
            <a:extLst>
              <a:ext uri="{FF2B5EF4-FFF2-40B4-BE49-F238E27FC236}">
                <a16:creationId xmlns:a16="http://schemas.microsoft.com/office/drawing/2014/main" id="{BDB1E49F-8AF1-4A12-B59E-49BDCCA3113B}"/>
              </a:ext>
            </a:extLst>
          </p:cNvPr>
          <p:cNvPicPr>
            <a:picLocks noChangeAspect="1"/>
          </p:cNvPicPr>
          <p:nvPr/>
        </p:nvPicPr>
        <p:blipFill>
          <a:blip r:embed="rId2"/>
          <a:stretch>
            <a:fillRect/>
          </a:stretch>
        </p:blipFill>
        <p:spPr>
          <a:xfrm>
            <a:off x="10869468" y="208686"/>
            <a:ext cx="1270289" cy="851094"/>
          </a:xfrm>
          <a:prstGeom prst="rect">
            <a:avLst/>
          </a:prstGeom>
        </p:spPr>
      </p:pic>
    </p:spTree>
    <p:extLst>
      <p:ext uri="{BB962C8B-B14F-4D97-AF65-F5344CB8AC3E}">
        <p14:creationId xmlns:p14="http://schemas.microsoft.com/office/powerpoint/2010/main" val="26221016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2C802EBE-1E6F-46D6-8E0E-85F7262DBF35}"/>
              </a:ext>
            </a:extLst>
          </p:cNvPr>
          <p:cNvSpPr>
            <a:spLocks noGrp="1"/>
          </p:cNvSpPr>
          <p:nvPr>
            <p:ph idx="1"/>
          </p:nvPr>
        </p:nvSpPr>
        <p:spPr>
          <a:xfrm>
            <a:off x="1906266" y="2107254"/>
            <a:ext cx="10165492" cy="4542059"/>
          </a:xfrm>
        </p:spPr>
        <p:txBody>
          <a:bodyPr>
            <a:normAutofit/>
          </a:bodyPr>
          <a:lstStyle/>
          <a:p>
            <a:r>
              <a:rPr lang="pl-PL" sz="2800" b="1" dirty="0">
                <a:solidFill>
                  <a:schemeClr val="accent5">
                    <a:lumMod val="75000"/>
                  </a:schemeClr>
                </a:solidFill>
              </a:rPr>
              <a:t>Główne typy Beneficjentów</a:t>
            </a:r>
          </a:p>
          <a:p>
            <a:pPr>
              <a:buFont typeface="Arial" panose="020B0604020202020204" pitchFamily="34" charset="0"/>
              <a:buChar char="•"/>
            </a:pPr>
            <a:r>
              <a:rPr lang="pl-PL" sz="2000" dirty="0">
                <a:solidFill>
                  <a:schemeClr val="tx1"/>
                </a:solidFill>
              </a:rPr>
              <a:t> LGD, jednostki samorządu terytorialnego (JST), ich związki oraz stowarzyszenia, organizacje non profit, spółki komunalne,</a:t>
            </a:r>
          </a:p>
          <a:p>
            <a:pPr>
              <a:buFont typeface="Arial" panose="020B0604020202020204" pitchFamily="34" charset="0"/>
              <a:buChar char="•"/>
            </a:pPr>
            <a:r>
              <a:rPr lang="pl-PL" sz="2000" dirty="0">
                <a:solidFill>
                  <a:schemeClr val="tx1"/>
                </a:solidFill>
              </a:rPr>
              <a:t>Jednostki organizacyjne JST</a:t>
            </a:r>
          </a:p>
          <a:p>
            <a:pPr>
              <a:buFont typeface="Arial" panose="020B0604020202020204" pitchFamily="34" charset="0"/>
              <a:buChar char="•"/>
            </a:pPr>
            <a:r>
              <a:rPr lang="pl-PL" sz="2000" dirty="0">
                <a:solidFill>
                  <a:schemeClr val="tx1"/>
                </a:solidFill>
              </a:rPr>
              <a:t>Organizacje pozarządowe,</a:t>
            </a:r>
          </a:p>
          <a:p>
            <a:pPr>
              <a:buFont typeface="Arial" panose="020B0604020202020204" pitchFamily="34" charset="0"/>
              <a:buChar char="•"/>
            </a:pPr>
            <a:r>
              <a:rPr lang="pl-PL" sz="2000" dirty="0">
                <a:solidFill>
                  <a:schemeClr val="tx1"/>
                </a:solidFill>
              </a:rPr>
              <a:t>Podmioty ekonomii społecznej,</a:t>
            </a:r>
          </a:p>
          <a:p>
            <a:pPr>
              <a:buFont typeface="Arial" panose="020B0604020202020204" pitchFamily="34" charset="0"/>
              <a:buChar char="•"/>
            </a:pPr>
            <a:r>
              <a:rPr lang="pl-PL" sz="2000" dirty="0">
                <a:solidFill>
                  <a:schemeClr val="tx1"/>
                </a:solidFill>
              </a:rPr>
              <a:t>Związki zawodowe,</a:t>
            </a:r>
          </a:p>
          <a:p>
            <a:pPr>
              <a:buFont typeface="Arial" panose="020B0604020202020204" pitchFamily="34" charset="0"/>
              <a:buChar char="•"/>
            </a:pPr>
            <a:r>
              <a:rPr lang="pl-PL" sz="2000" dirty="0">
                <a:solidFill>
                  <a:schemeClr val="tx1"/>
                </a:solidFill>
              </a:rPr>
              <a:t>Organizacje pracodawców,</a:t>
            </a:r>
          </a:p>
          <a:p>
            <a:pPr>
              <a:buFont typeface="Arial" panose="020B0604020202020204" pitchFamily="34" charset="0"/>
              <a:buChar char="•"/>
            </a:pPr>
            <a:r>
              <a:rPr lang="pl-PL" sz="2000" dirty="0">
                <a:solidFill>
                  <a:schemeClr val="tx1"/>
                </a:solidFill>
              </a:rPr>
              <a:t>Organizacje </a:t>
            </a:r>
            <a:r>
              <a:rPr lang="pl-PL" sz="2000" dirty="0" err="1">
                <a:solidFill>
                  <a:schemeClr val="tx1"/>
                </a:solidFill>
              </a:rPr>
              <a:t>społeczno</a:t>
            </a:r>
            <a:r>
              <a:rPr lang="pl-PL" sz="2000" dirty="0">
                <a:solidFill>
                  <a:schemeClr val="tx1"/>
                </a:solidFill>
              </a:rPr>
              <a:t> – zawodowe rolników,</a:t>
            </a:r>
          </a:p>
          <a:p>
            <a:pPr>
              <a:buFont typeface="Arial" panose="020B0604020202020204" pitchFamily="34" charset="0"/>
              <a:buChar char="•"/>
            </a:pPr>
            <a:r>
              <a:rPr lang="pl-PL" sz="2000" dirty="0">
                <a:solidFill>
                  <a:schemeClr val="tx1"/>
                </a:solidFill>
              </a:rPr>
              <a:t>Kościoły i związki wyznaniowe.</a:t>
            </a:r>
          </a:p>
          <a:p>
            <a:endParaRPr lang="pl-PL" sz="1800" dirty="0"/>
          </a:p>
          <a:p>
            <a:pPr marL="0" indent="0">
              <a:buNone/>
            </a:pPr>
            <a:endParaRPr lang="pl-PL" dirty="0"/>
          </a:p>
        </p:txBody>
      </p:sp>
      <p:sp>
        <p:nvSpPr>
          <p:cNvPr id="7" name="Objaśnienie: strzałka w dół 6">
            <a:extLst>
              <a:ext uri="{FF2B5EF4-FFF2-40B4-BE49-F238E27FC236}">
                <a16:creationId xmlns:a16="http://schemas.microsoft.com/office/drawing/2014/main" id="{F45B4F07-6C3A-4836-8AA0-392D9BF58496}"/>
              </a:ext>
            </a:extLst>
          </p:cNvPr>
          <p:cNvSpPr/>
          <p:nvPr/>
        </p:nvSpPr>
        <p:spPr>
          <a:xfrm>
            <a:off x="2624545" y="281108"/>
            <a:ext cx="7661189" cy="1713470"/>
          </a:xfrm>
          <a:prstGeom prst="downArrow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pl-PL" sz="2400" b="1" dirty="0">
                <a:solidFill>
                  <a:schemeClr val="bg1"/>
                </a:solidFill>
              </a:rPr>
              <a:t>CS l – Rozwój potencjału społeczności lokalnych</a:t>
            </a:r>
          </a:p>
        </p:txBody>
      </p:sp>
      <p:pic>
        <p:nvPicPr>
          <p:cNvPr id="5" name="Obraz 4">
            <a:extLst>
              <a:ext uri="{FF2B5EF4-FFF2-40B4-BE49-F238E27FC236}">
                <a16:creationId xmlns:a16="http://schemas.microsoft.com/office/drawing/2014/main" id="{BDB1E49F-8AF1-4A12-B59E-49BDCCA3113B}"/>
              </a:ext>
            </a:extLst>
          </p:cNvPr>
          <p:cNvPicPr>
            <a:picLocks noChangeAspect="1"/>
          </p:cNvPicPr>
          <p:nvPr/>
        </p:nvPicPr>
        <p:blipFill>
          <a:blip r:embed="rId2"/>
          <a:stretch>
            <a:fillRect/>
          </a:stretch>
        </p:blipFill>
        <p:spPr>
          <a:xfrm>
            <a:off x="10869468" y="208686"/>
            <a:ext cx="1270289" cy="851094"/>
          </a:xfrm>
          <a:prstGeom prst="rect">
            <a:avLst/>
          </a:prstGeom>
        </p:spPr>
      </p:pic>
    </p:spTree>
    <p:extLst>
      <p:ext uri="{BB962C8B-B14F-4D97-AF65-F5344CB8AC3E}">
        <p14:creationId xmlns:p14="http://schemas.microsoft.com/office/powerpoint/2010/main" val="361935347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2C802EBE-1E6F-46D6-8E0E-85F7262DBF35}"/>
              </a:ext>
            </a:extLst>
          </p:cNvPr>
          <p:cNvSpPr>
            <a:spLocks noGrp="1"/>
          </p:cNvSpPr>
          <p:nvPr>
            <p:ph idx="1"/>
          </p:nvPr>
        </p:nvSpPr>
        <p:spPr>
          <a:xfrm>
            <a:off x="1906266" y="2107255"/>
            <a:ext cx="10165492" cy="3777622"/>
          </a:xfrm>
        </p:spPr>
        <p:txBody>
          <a:bodyPr>
            <a:normAutofit/>
          </a:bodyPr>
          <a:lstStyle/>
          <a:p>
            <a:r>
              <a:rPr lang="pl-PL" sz="4000" b="1" dirty="0">
                <a:solidFill>
                  <a:schemeClr val="accent5">
                    <a:lumMod val="75000"/>
                  </a:schemeClr>
                </a:solidFill>
              </a:rPr>
              <a:t>Grupy docelowe -  </a:t>
            </a:r>
            <a:r>
              <a:rPr lang="pl-PL" sz="3000" b="1" dirty="0">
                <a:solidFill>
                  <a:schemeClr val="tx1"/>
                </a:solidFill>
              </a:rPr>
              <a:t>grupę docelową tworzą mieszkańcy wykluczeni społecznie lub zagrożeni wykluczeniem społecznym oraz dzieci pochodzące z obszaru objętego lokalną strategia rozwoju; organizacje pozarządowe szczególnie z obszaru objętego lokalną strategią rozwoju</a:t>
            </a:r>
          </a:p>
          <a:p>
            <a:pPr marL="0" indent="0">
              <a:buNone/>
            </a:pPr>
            <a:endParaRPr lang="pl-PL" sz="4000" dirty="0"/>
          </a:p>
          <a:p>
            <a:endParaRPr lang="pl-PL" dirty="0"/>
          </a:p>
        </p:txBody>
      </p:sp>
      <p:sp>
        <p:nvSpPr>
          <p:cNvPr id="7" name="Objaśnienie: strzałka w dół 6">
            <a:extLst>
              <a:ext uri="{FF2B5EF4-FFF2-40B4-BE49-F238E27FC236}">
                <a16:creationId xmlns:a16="http://schemas.microsoft.com/office/drawing/2014/main" id="{F45B4F07-6C3A-4836-8AA0-392D9BF58496}"/>
              </a:ext>
            </a:extLst>
          </p:cNvPr>
          <p:cNvSpPr/>
          <p:nvPr/>
        </p:nvSpPr>
        <p:spPr>
          <a:xfrm>
            <a:off x="2624545" y="281108"/>
            <a:ext cx="7661189" cy="1713470"/>
          </a:xfrm>
          <a:prstGeom prst="downArrow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pl-PL" sz="2400" b="1" dirty="0">
                <a:solidFill>
                  <a:schemeClr val="bg1"/>
                </a:solidFill>
              </a:rPr>
              <a:t>CS l – Rozwój potencjału społeczności lokalnych</a:t>
            </a:r>
          </a:p>
        </p:txBody>
      </p:sp>
      <p:pic>
        <p:nvPicPr>
          <p:cNvPr id="5" name="Obraz 4">
            <a:extLst>
              <a:ext uri="{FF2B5EF4-FFF2-40B4-BE49-F238E27FC236}">
                <a16:creationId xmlns:a16="http://schemas.microsoft.com/office/drawing/2014/main" id="{BDB1E49F-8AF1-4A12-B59E-49BDCCA3113B}"/>
              </a:ext>
            </a:extLst>
          </p:cNvPr>
          <p:cNvPicPr>
            <a:picLocks noChangeAspect="1"/>
          </p:cNvPicPr>
          <p:nvPr/>
        </p:nvPicPr>
        <p:blipFill>
          <a:blip r:embed="rId2"/>
          <a:stretch>
            <a:fillRect/>
          </a:stretch>
        </p:blipFill>
        <p:spPr>
          <a:xfrm>
            <a:off x="10869468" y="208686"/>
            <a:ext cx="1270289" cy="851094"/>
          </a:xfrm>
          <a:prstGeom prst="rect">
            <a:avLst/>
          </a:prstGeom>
        </p:spPr>
      </p:pic>
    </p:spTree>
    <p:extLst>
      <p:ext uri="{BB962C8B-B14F-4D97-AF65-F5344CB8AC3E}">
        <p14:creationId xmlns:p14="http://schemas.microsoft.com/office/powerpoint/2010/main" val="274022926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10C27BA-242B-40E3-86BE-E10F4D129636}"/>
              </a:ext>
            </a:extLst>
          </p:cNvPr>
          <p:cNvSpPr>
            <a:spLocks noGrp="1"/>
          </p:cNvSpPr>
          <p:nvPr>
            <p:ph type="title"/>
          </p:nvPr>
        </p:nvSpPr>
        <p:spPr>
          <a:xfrm>
            <a:off x="1757353" y="497986"/>
            <a:ext cx="8911687" cy="1280890"/>
          </a:xfrm>
        </p:spPr>
        <p:txBody>
          <a:bodyPr>
            <a:noAutofit/>
          </a:bodyPr>
          <a:lstStyle/>
          <a:p>
            <a:pPr algn="ctr">
              <a:lnSpc>
                <a:spcPct val="107000"/>
              </a:lnSpc>
              <a:spcAft>
                <a:spcPts val="800"/>
              </a:spcAft>
            </a:pPr>
            <a:r>
              <a:rPr lang="pl-PL" sz="3200" b="1" dirty="0">
                <a:solidFill>
                  <a:srgbClr val="0070C0"/>
                </a:solidFill>
                <a:latin typeface="Century Gothic" panose="020B0502020202020204" pitchFamily="34" charset="0"/>
                <a:ea typeface="Calibri" panose="020F0502020204030204" pitchFamily="34" charset="0"/>
                <a:cs typeface="Times New Roman" panose="02020603050405020304" pitchFamily="18" charset="0"/>
              </a:rPr>
              <a:t>WSKAŹNIKI</a:t>
            </a:r>
            <a:br>
              <a:rPr lang="pl-PL" sz="3200" dirty="0">
                <a:solidFill>
                  <a:srgbClr val="0070C0"/>
                </a:solidFill>
                <a:effectLst/>
                <a:latin typeface="Century Gothic" panose="020B0502020202020204" pitchFamily="34" charset="0"/>
                <a:ea typeface="Calibri" panose="020F0502020204030204" pitchFamily="34" charset="0"/>
                <a:cs typeface="Times New Roman" panose="02020603050405020304" pitchFamily="18" charset="0"/>
              </a:rPr>
            </a:br>
            <a:endParaRPr lang="pl-PL" sz="3200" dirty="0">
              <a:solidFill>
                <a:srgbClr val="0070C0"/>
              </a:solidFill>
              <a:latin typeface="Century Gothic" panose="020B0502020202020204" pitchFamily="34" charset="0"/>
            </a:endParaRPr>
          </a:p>
        </p:txBody>
      </p:sp>
      <p:sp>
        <p:nvSpPr>
          <p:cNvPr id="3" name="Symbol zastępczy zawartości 2">
            <a:extLst>
              <a:ext uri="{FF2B5EF4-FFF2-40B4-BE49-F238E27FC236}">
                <a16:creationId xmlns:a16="http://schemas.microsoft.com/office/drawing/2014/main" id="{B166BB1B-C60A-424F-8CE4-407E42C7D10E}"/>
              </a:ext>
            </a:extLst>
          </p:cNvPr>
          <p:cNvSpPr>
            <a:spLocks noGrp="1"/>
          </p:cNvSpPr>
          <p:nvPr>
            <p:ph idx="1"/>
          </p:nvPr>
        </p:nvSpPr>
        <p:spPr>
          <a:xfrm>
            <a:off x="1757353" y="2109952"/>
            <a:ext cx="8915400" cy="3777622"/>
          </a:xfrm>
        </p:spPr>
        <p:txBody>
          <a:bodyPr>
            <a:normAutofit/>
          </a:bodyPr>
          <a:lstStyle/>
          <a:p>
            <a:pPr algn="l"/>
            <a:r>
              <a:rPr lang="pl-PL" sz="2400" b="1" dirty="0">
                <a:solidFill>
                  <a:srgbClr val="0070C0"/>
                </a:solidFill>
                <a:effectLst/>
                <a:latin typeface="Century Gothic" panose="020B0502020202020204" pitchFamily="34" charset="0"/>
                <a:ea typeface="Calibri" panose="020F0502020204030204" pitchFamily="34" charset="0"/>
                <a:cs typeface="Times New Roman" panose="02020603050405020304" pitchFamily="18" charset="0"/>
              </a:rPr>
              <a:t>Wskaźnik produktu </a:t>
            </a:r>
            <a:r>
              <a:rPr lang="pl-PL" sz="2400" dirty="0">
                <a:effectLst/>
                <a:latin typeface="Century Gothic" panose="020B0502020202020204" pitchFamily="34" charset="0"/>
                <a:ea typeface="Calibri" panose="020F0502020204030204" pitchFamily="34" charset="0"/>
                <a:cs typeface="Times New Roman" panose="02020603050405020304" pitchFamily="18" charset="0"/>
              </a:rPr>
              <a:t>- </a:t>
            </a:r>
            <a:r>
              <a:rPr lang="pl-PL" sz="1800" b="0" i="0" u="none" strike="noStrike" baseline="0" dirty="0">
                <a:solidFill>
                  <a:srgbClr val="000000"/>
                </a:solidFill>
                <a:latin typeface="Century Gothic" panose="020B0502020202020204" pitchFamily="34" charset="0"/>
                <a:cs typeface="Calibri" panose="020F0502020204030204" pitchFamily="34" charset="0"/>
              </a:rPr>
              <a:t>oznacza wskaźnik służący do pomiaru konkretnych zakładanych wyników danej interwencji. </a:t>
            </a:r>
            <a:r>
              <a:rPr lang="pl-PL" sz="1800" b="0" i="0" u="none" strike="noStrike" baseline="0" dirty="0">
                <a:solidFill>
                  <a:srgbClr val="323232"/>
                </a:solidFill>
                <a:latin typeface="Century Gothic" panose="020B0502020202020204" pitchFamily="34" charset="0"/>
                <a:cs typeface="Calibri" panose="020F0502020204030204" pitchFamily="34" charset="0"/>
              </a:rPr>
              <a:t>Produktem jest to, </a:t>
            </a:r>
            <a:r>
              <a:rPr lang="pl-PL" sz="1800" b="1" i="0" u="none" strike="noStrike" baseline="0" dirty="0">
                <a:solidFill>
                  <a:srgbClr val="323232"/>
                </a:solidFill>
                <a:latin typeface="Century Gothic" panose="020B0502020202020204" pitchFamily="34" charset="0"/>
                <a:cs typeface="Calibri" panose="020F0502020204030204" pitchFamily="34" charset="0"/>
              </a:rPr>
              <a:t>co bezpośrednio wytworzono/dostarczono </a:t>
            </a:r>
            <a:r>
              <a:rPr lang="pl-PL" sz="1800" b="0" i="0" u="none" strike="noStrike" baseline="0" dirty="0">
                <a:solidFill>
                  <a:srgbClr val="323232"/>
                </a:solidFill>
                <a:latin typeface="Century Gothic" panose="020B0502020202020204" pitchFamily="34" charset="0"/>
                <a:cs typeface="Calibri" panose="020F0502020204030204" pitchFamily="34" charset="0"/>
              </a:rPr>
              <a:t>wskutek realizacji operacji wspieranej z EFS+, produkty mierzy się na poziomie osób objętych wsparciem, podmiotów objętych wsparciem .</a:t>
            </a:r>
            <a:endParaRPr lang="pl-PL" sz="1800" b="0" i="0" u="none" strike="noStrike" baseline="0" dirty="0">
              <a:solidFill>
                <a:srgbClr val="000000"/>
              </a:solidFill>
              <a:latin typeface="EUAlbertina"/>
            </a:endParaRPr>
          </a:p>
          <a:p>
            <a:pPr algn="l"/>
            <a:r>
              <a:rPr lang="pl-PL" sz="2400" dirty="0">
                <a:effectLst/>
                <a:latin typeface="Calibri" panose="020F0502020204030204" pitchFamily="34" charset="0"/>
                <a:ea typeface="Calibri" panose="020F0502020204030204" pitchFamily="34" charset="0"/>
                <a:cs typeface="Times New Roman" panose="02020603050405020304" pitchFamily="18" charset="0"/>
              </a:rPr>
              <a:t> </a:t>
            </a:r>
            <a:r>
              <a:rPr lang="pl-PL" sz="2400" b="1" dirty="0">
                <a:solidFill>
                  <a:srgbClr val="0070C0"/>
                </a:solidFill>
                <a:effectLst/>
                <a:latin typeface="Century Gothic" panose="020B0502020202020204" pitchFamily="34" charset="0"/>
                <a:ea typeface="Calibri" panose="020F0502020204030204" pitchFamily="34" charset="0"/>
                <a:cs typeface="Calibri" panose="020F0502020204030204" pitchFamily="34" charset="0"/>
              </a:rPr>
              <a:t>Wskaźnik rezultatu-  </a:t>
            </a:r>
            <a:r>
              <a:rPr lang="pl-PL" sz="1800" b="0" i="0" u="none" strike="noStrike" baseline="0" dirty="0">
                <a:solidFill>
                  <a:srgbClr val="000000"/>
                </a:solidFill>
                <a:latin typeface="Century Gothic" panose="020B0502020202020204" pitchFamily="34" charset="0"/>
              </a:rPr>
              <a:t>oznacza wskaźnik służący do pomiaru efektów wspieranych interwencji, szczególnie w odniesieniu do bezpośrednich adresatów, populacji docelowej. </a:t>
            </a:r>
            <a:r>
              <a:rPr lang="pl-PL" dirty="0">
                <a:solidFill>
                  <a:srgbClr val="323232"/>
                </a:solidFill>
                <a:latin typeface="Century Gothic" panose="020B0502020202020204" pitchFamily="34" charset="0"/>
              </a:rPr>
              <a:t>S</a:t>
            </a:r>
            <a:r>
              <a:rPr lang="pl-PL" sz="1800" b="0" i="0" u="none" strike="noStrike" baseline="0" dirty="0">
                <a:solidFill>
                  <a:srgbClr val="323232"/>
                </a:solidFill>
                <a:latin typeface="Century Gothic" panose="020B0502020202020204" pitchFamily="34" charset="0"/>
              </a:rPr>
              <a:t>łużą one śledzeniu postępów istotnych z punktu widzenia celów programu, a ich celem jest </a:t>
            </a:r>
            <a:r>
              <a:rPr lang="pl-PL" sz="1800" b="1" i="0" u="none" strike="noStrike" baseline="0" dirty="0">
                <a:solidFill>
                  <a:srgbClr val="323232"/>
                </a:solidFill>
                <a:latin typeface="Century Gothic" panose="020B0502020202020204" pitchFamily="34" charset="0"/>
              </a:rPr>
              <a:t>uchwycenie zmiany sytuacji</a:t>
            </a:r>
            <a:r>
              <a:rPr lang="pl-PL" sz="1800" b="0" i="0" u="none" strike="noStrike" baseline="0" dirty="0">
                <a:solidFill>
                  <a:srgbClr val="323232"/>
                </a:solidFill>
                <a:latin typeface="Century Gothic" panose="020B0502020202020204" pitchFamily="34" charset="0"/>
              </a:rPr>
              <a:t>, która może być </a:t>
            </a:r>
            <a:r>
              <a:rPr lang="pl-PL" sz="1800" b="1" i="0" u="none" strike="noStrike" baseline="0" dirty="0">
                <a:solidFill>
                  <a:srgbClr val="323232"/>
                </a:solidFill>
                <a:latin typeface="Century Gothic" panose="020B0502020202020204" pitchFamily="34" charset="0"/>
              </a:rPr>
              <a:t>związana z podmiotami lub uczestnikami objętymi wsparciem.</a:t>
            </a:r>
            <a:endParaRPr lang="pl-PL" sz="1800" b="0" i="0" u="none" strike="noStrike" baseline="0" dirty="0">
              <a:solidFill>
                <a:srgbClr val="323232"/>
              </a:solidFill>
              <a:latin typeface="Century Gothic" panose="020B0502020202020204" pitchFamily="34" charset="0"/>
            </a:endParaRPr>
          </a:p>
          <a:p>
            <a:endParaRPr lang="pl-PL" sz="1800" b="0" i="0" u="none" strike="noStrike" baseline="0" dirty="0">
              <a:solidFill>
                <a:srgbClr val="323232"/>
              </a:solidFill>
              <a:latin typeface="Verdana" panose="020B0604030504040204" pitchFamily="34" charset="0"/>
            </a:endParaRPr>
          </a:p>
          <a:p>
            <a:pPr algn="l"/>
            <a:endParaRPr lang="pl-PL" sz="1800" b="0" i="0" u="none" strike="noStrike" baseline="0" dirty="0">
              <a:solidFill>
                <a:srgbClr val="323232"/>
              </a:solidFill>
              <a:latin typeface="Verdana" panose="020B0604030504040204" pitchFamily="34" charset="0"/>
            </a:endParaRPr>
          </a:p>
          <a:p>
            <a:endParaRPr lang="pl-PL" sz="1800" b="0" i="0" u="none" strike="noStrike" baseline="0" dirty="0">
              <a:solidFill>
                <a:srgbClr val="000000"/>
              </a:solidFill>
              <a:latin typeface="EUAlbertina"/>
            </a:endParaRPr>
          </a:p>
          <a:p>
            <a:pPr algn="just"/>
            <a:endParaRPr lang="pl-PL" dirty="0">
              <a:effectLst/>
              <a:latin typeface="Century Gothic" panose="020B0502020202020204" pitchFamily="34" charset="0"/>
              <a:ea typeface="Calibri" panose="020F0502020204030204" pitchFamily="34" charset="0"/>
              <a:cs typeface="Calibri" panose="020F0502020204030204" pitchFamily="34" charset="0"/>
            </a:endParaRPr>
          </a:p>
          <a:p>
            <a:pPr marL="0" indent="0" algn="just">
              <a:buNone/>
            </a:pPr>
            <a:endParaRPr lang="pl-PL" dirty="0">
              <a:effectLst/>
              <a:latin typeface="Century Gothic" panose="020B0502020202020204" pitchFamily="34" charset="0"/>
              <a:ea typeface="Calibri" panose="020F0502020204030204" pitchFamily="34" charset="0"/>
              <a:cs typeface="Times New Roman" panose="02020603050405020304" pitchFamily="18" charset="0"/>
            </a:endParaRPr>
          </a:p>
          <a:p>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pl-PL" dirty="0"/>
          </a:p>
        </p:txBody>
      </p:sp>
      <p:pic>
        <p:nvPicPr>
          <p:cNvPr id="4" name="Obraz 3">
            <a:extLst>
              <a:ext uri="{FF2B5EF4-FFF2-40B4-BE49-F238E27FC236}">
                <a16:creationId xmlns:a16="http://schemas.microsoft.com/office/drawing/2014/main" id="{9C9D732B-DEED-454C-9506-5FED62833AEC}"/>
              </a:ext>
            </a:extLst>
          </p:cNvPr>
          <p:cNvPicPr>
            <a:picLocks noChangeAspect="1"/>
          </p:cNvPicPr>
          <p:nvPr/>
        </p:nvPicPr>
        <p:blipFill>
          <a:blip r:embed="rId2"/>
          <a:stretch>
            <a:fillRect/>
          </a:stretch>
        </p:blipFill>
        <p:spPr>
          <a:xfrm>
            <a:off x="10869468" y="208686"/>
            <a:ext cx="1270289" cy="851094"/>
          </a:xfrm>
          <a:prstGeom prst="rect">
            <a:avLst/>
          </a:prstGeom>
        </p:spPr>
      </p:pic>
    </p:spTree>
    <p:extLst>
      <p:ext uri="{BB962C8B-B14F-4D97-AF65-F5344CB8AC3E}">
        <p14:creationId xmlns:p14="http://schemas.microsoft.com/office/powerpoint/2010/main" val="385665562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4F7FFAA-F2FF-4703-BD3D-C3BE9167B612}"/>
              </a:ext>
            </a:extLst>
          </p:cNvPr>
          <p:cNvSpPr>
            <a:spLocks noGrp="1"/>
          </p:cNvSpPr>
          <p:nvPr>
            <p:ph type="title"/>
          </p:nvPr>
        </p:nvSpPr>
        <p:spPr>
          <a:xfrm>
            <a:off x="1631228" y="143262"/>
            <a:ext cx="9692080" cy="1280890"/>
          </a:xfrm>
        </p:spPr>
        <p:txBody>
          <a:bodyPr>
            <a:noAutofit/>
          </a:bodyPr>
          <a:lstStyle/>
          <a:p>
            <a:r>
              <a:rPr lang="pl-PL" sz="2000" b="1" dirty="0">
                <a:solidFill>
                  <a:schemeClr val="accent5">
                    <a:lumMod val="75000"/>
                  </a:schemeClr>
                </a:solidFill>
              </a:rPr>
              <a:t>CS f </a:t>
            </a:r>
            <a:r>
              <a:rPr lang="pl-PL" sz="2000" b="1" dirty="0">
                <a:solidFill>
                  <a:schemeClr val="tx1"/>
                </a:solidFill>
              </a:rPr>
              <a:t>– Aktywizacja społeczności lokalnej w placówkach edukacyjnych</a:t>
            </a:r>
            <a:endParaRPr lang="pl-PL" sz="2000" b="1" dirty="0">
              <a:solidFill>
                <a:schemeClr val="accent5">
                  <a:lumMod val="75000"/>
                </a:schemeClr>
              </a:solidFill>
            </a:endParaRPr>
          </a:p>
        </p:txBody>
      </p:sp>
      <p:graphicFrame>
        <p:nvGraphicFramePr>
          <p:cNvPr id="4" name="Symbol zastępczy zawartości 3">
            <a:extLst>
              <a:ext uri="{FF2B5EF4-FFF2-40B4-BE49-F238E27FC236}">
                <a16:creationId xmlns:a16="http://schemas.microsoft.com/office/drawing/2014/main" id="{D17460BC-13B5-4F64-9BA0-61785DFF89E4}"/>
              </a:ext>
            </a:extLst>
          </p:cNvPr>
          <p:cNvGraphicFramePr>
            <a:graphicFrameLocks noGrp="1"/>
          </p:cNvGraphicFramePr>
          <p:nvPr>
            <p:ph idx="1"/>
            <p:extLst>
              <p:ext uri="{D42A27DB-BD31-4B8C-83A1-F6EECF244321}">
                <p14:modId xmlns:p14="http://schemas.microsoft.com/office/powerpoint/2010/main" val="675146639"/>
              </p:ext>
            </p:extLst>
          </p:nvPr>
        </p:nvGraphicFramePr>
        <p:xfrm>
          <a:off x="1402210" y="1209398"/>
          <a:ext cx="10722678" cy="5210794"/>
        </p:xfrm>
        <a:graphic>
          <a:graphicData uri="http://schemas.openxmlformats.org/drawingml/2006/table">
            <a:tbl>
              <a:tblPr firstRow="1" firstCol="1" bandRow="1">
                <a:tableStyleId>{5C22544A-7EE6-4342-B048-85BDC9FD1C3A}</a:tableStyleId>
              </a:tblPr>
              <a:tblGrid>
                <a:gridCol w="4805643">
                  <a:extLst>
                    <a:ext uri="{9D8B030D-6E8A-4147-A177-3AD203B41FA5}">
                      <a16:colId xmlns:a16="http://schemas.microsoft.com/office/drawing/2014/main" val="438442150"/>
                    </a:ext>
                  </a:extLst>
                </a:gridCol>
                <a:gridCol w="5917035">
                  <a:extLst>
                    <a:ext uri="{9D8B030D-6E8A-4147-A177-3AD203B41FA5}">
                      <a16:colId xmlns:a16="http://schemas.microsoft.com/office/drawing/2014/main" val="2567523880"/>
                    </a:ext>
                  </a:extLst>
                </a:gridCol>
              </a:tblGrid>
              <a:tr h="362608">
                <a:tc>
                  <a:txBody>
                    <a:bodyPr/>
                    <a:lstStyle/>
                    <a:p>
                      <a:pPr algn="ctr">
                        <a:lnSpc>
                          <a:spcPct val="107000"/>
                        </a:lnSpc>
                        <a:spcAft>
                          <a:spcPts val="800"/>
                        </a:spcAft>
                      </a:pPr>
                      <a:r>
                        <a:rPr lang="pl-PL" sz="1800" dirty="0">
                          <a:effectLst/>
                        </a:rPr>
                        <a:t>Wskaźnik</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0959" marR="40959" marT="0" marB="0">
                    <a:solidFill>
                      <a:schemeClr val="accent3">
                        <a:lumMod val="50000"/>
                      </a:schemeClr>
                    </a:solidFill>
                  </a:tcPr>
                </a:tc>
                <a:tc>
                  <a:txBody>
                    <a:bodyPr/>
                    <a:lstStyle/>
                    <a:p>
                      <a:pPr algn="ctr">
                        <a:lnSpc>
                          <a:spcPct val="107000"/>
                        </a:lnSpc>
                        <a:spcAft>
                          <a:spcPts val="800"/>
                        </a:spcAft>
                      </a:pPr>
                      <a:r>
                        <a:rPr lang="pl-PL" sz="1800" dirty="0">
                          <a:effectLst/>
                        </a:rPr>
                        <a:t>Definicja </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0959" marR="40959" marT="0" marB="0">
                    <a:solidFill>
                      <a:schemeClr val="accent3">
                        <a:lumMod val="50000"/>
                      </a:schemeClr>
                    </a:solidFill>
                  </a:tcPr>
                </a:tc>
                <a:extLst>
                  <a:ext uri="{0D108BD9-81ED-4DB2-BD59-A6C34878D82A}">
                    <a16:rowId xmlns:a16="http://schemas.microsoft.com/office/drawing/2014/main" val="1895484479"/>
                  </a:ext>
                </a:extLst>
              </a:tr>
              <a:tr h="2877496">
                <a:tc>
                  <a:txBody>
                    <a:bodyPr/>
                    <a:lstStyle/>
                    <a:p>
                      <a:pPr>
                        <a:lnSpc>
                          <a:spcPct val="107000"/>
                        </a:lnSpc>
                        <a:spcAft>
                          <a:spcPts val="800"/>
                        </a:spcAft>
                      </a:pPr>
                      <a:r>
                        <a:rPr lang="pl-PL" sz="1400" dirty="0">
                          <a:effectLst/>
                          <a:latin typeface="Century Gothic" panose="020B0502020202020204" pitchFamily="34" charset="0"/>
                          <a:ea typeface="Calibri" panose="020F0502020204030204" pitchFamily="34" charset="0"/>
                          <a:cs typeface="Times New Roman" panose="02020603050405020304" pitchFamily="18" charset="0"/>
                        </a:rPr>
                        <a:t>Wskaźnik produktu</a:t>
                      </a:r>
                    </a:p>
                    <a:p>
                      <a:pPr>
                        <a:lnSpc>
                          <a:spcPct val="107000"/>
                        </a:lnSpc>
                        <a:spcAft>
                          <a:spcPts val="800"/>
                        </a:spcAft>
                      </a:pPr>
                      <a:r>
                        <a:rPr lang="pl-PL" sz="1400" i="1" dirty="0">
                          <a:effectLst/>
                          <a:latin typeface="Century Gothic" panose="020B0502020202020204" pitchFamily="34" charset="0"/>
                          <a:ea typeface="Calibri" panose="020F0502020204030204" pitchFamily="34" charset="0"/>
                          <a:cs typeface="Times New Roman" panose="02020603050405020304" pitchFamily="18" charset="0"/>
                        </a:rPr>
                        <a:t>„Liczba osób pochodzących z obszarów wiejskich objętych wsparciem w programie”</a:t>
                      </a:r>
                    </a:p>
                  </a:txBody>
                  <a:tcPr marL="40959" marR="40959" marT="0" marB="0"/>
                </a:tc>
                <a:tc>
                  <a:txBody>
                    <a:bodyPr/>
                    <a:lstStyle/>
                    <a:p>
                      <a:r>
                        <a:rPr lang="pl-PL" sz="1200" kern="1200" dirty="0">
                          <a:solidFill>
                            <a:schemeClr val="dk1"/>
                          </a:solidFill>
                          <a:effectLst/>
                          <a:latin typeface="+mn-lt"/>
                          <a:ea typeface="+mn-ea"/>
                          <a:cs typeface="+mn-cs"/>
                        </a:rPr>
                        <a:t>Osoby pochodzące z obszarów wiejskich należy rozumieć jako osoby przebywające na obszarach słabo zaludnionych zgodnie ze stopniem urbanizacji (DEGURBA kategoria 3).</a:t>
                      </a:r>
                    </a:p>
                    <a:p>
                      <a:r>
                        <a:rPr lang="pl-PL" sz="1200" kern="1200" dirty="0">
                          <a:solidFill>
                            <a:schemeClr val="dk1"/>
                          </a:solidFill>
                          <a:effectLst/>
                          <a:latin typeface="+mn-lt"/>
                          <a:ea typeface="+mn-ea"/>
                          <a:cs typeface="+mn-cs"/>
                        </a:rPr>
                        <a:t>Obszary słabo zaludnione to obszary, na których więcej niż 50% populacji zamieszkuje tereny wiejskie.</a:t>
                      </a:r>
                    </a:p>
                    <a:p>
                      <a:r>
                        <a:rPr lang="pl-PL" sz="1200" kern="1200" dirty="0">
                          <a:solidFill>
                            <a:schemeClr val="dk1"/>
                          </a:solidFill>
                          <a:effectLst/>
                          <a:latin typeface="+mn-lt"/>
                          <a:ea typeface="+mn-ea"/>
                          <a:cs typeface="+mn-cs"/>
                        </a:rPr>
                        <a:t>Wartość tego wskaźnika jest obliczana automatycznie na podstawie gminy zamieszkania uczestnika wg kategorii 3 klasyfikacji DEGURBA.</a:t>
                      </a:r>
                      <a:br>
                        <a:rPr lang="pl-PL" sz="1200" kern="1200" dirty="0">
                          <a:solidFill>
                            <a:schemeClr val="dk1"/>
                          </a:solidFill>
                          <a:effectLst/>
                          <a:latin typeface="+mn-lt"/>
                          <a:ea typeface="+mn-ea"/>
                          <a:cs typeface="+mn-cs"/>
                        </a:rPr>
                      </a:br>
                      <a:endParaRPr lang="pl-PL" sz="1200" kern="1200" dirty="0">
                        <a:solidFill>
                          <a:schemeClr val="dk1"/>
                        </a:solidFill>
                        <a:effectLst/>
                        <a:latin typeface="+mn-lt"/>
                        <a:ea typeface="+mn-ea"/>
                        <a:cs typeface="+mn-cs"/>
                      </a:endParaRPr>
                    </a:p>
                    <a:p>
                      <a:r>
                        <a:rPr lang="pl-PL" sz="1200" kern="1200" dirty="0">
                          <a:solidFill>
                            <a:schemeClr val="dk1"/>
                          </a:solidFill>
                          <a:effectLst/>
                          <a:latin typeface="+mn-lt"/>
                          <a:ea typeface="+mn-ea"/>
                          <a:cs typeface="+mn-cs"/>
                        </a:rPr>
                        <a:t>Kategoria 3 DEGURBA jest określana na podstawie: </a:t>
                      </a:r>
                      <a:r>
                        <a:rPr lang="pl-PL" sz="1200" u="sng" kern="1200" dirty="0">
                          <a:solidFill>
                            <a:schemeClr val="dk1"/>
                          </a:solidFill>
                          <a:effectLst/>
                          <a:latin typeface="+mn-lt"/>
                          <a:ea typeface="+mn-ea"/>
                          <a:cs typeface="+mn-cs"/>
                          <a:hlinkClick r:id="rId2"/>
                        </a:rPr>
                        <a:t>http://ec.europa.eu/eurostat/web/nuts/local-administrative-units</a:t>
                      </a:r>
                      <a:r>
                        <a:rPr lang="pl-PL" sz="1200" kern="1200" dirty="0">
                          <a:solidFill>
                            <a:schemeClr val="dk1"/>
                          </a:solidFill>
                          <a:effectLst/>
                          <a:latin typeface="+mn-lt"/>
                          <a:ea typeface="+mn-ea"/>
                          <a:cs typeface="+mn-cs"/>
                        </a:rPr>
                        <a:t> - tabela dla roku odniesienia 2019. </a:t>
                      </a:r>
                    </a:p>
                    <a:p>
                      <a:r>
                        <a:rPr lang="pl-PL" sz="1200" kern="1200" dirty="0">
                          <a:solidFill>
                            <a:schemeClr val="dk1"/>
                          </a:solidFill>
                          <a:effectLst/>
                          <a:latin typeface="+mn-lt"/>
                          <a:ea typeface="+mn-ea"/>
                          <a:cs typeface="+mn-cs"/>
                        </a:rPr>
                        <a:t>Przynależność do grupy osób pochodzących z obszarów wiejskich określana jest w momencie rozpoczęcia udziału w projekcie, tj. w chwili rozpoczęcia udziału w pierwszej formie wsparcia w projekcie</a:t>
                      </a:r>
                      <a:r>
                        <a:rPr lang="pl-PL" sz="1400" kern="1200" dirty="0">
                          <a:solidFill>
                            <a:schemeClr val="dk1"/>
                          </a:solidFill>
                          <a:effectLst/>
                          <a:latin typeface="+mn-lt"/>
                          <a:ea typeface="+mn-ea"/>
                          <a:cs typeface="+mn-cs"/>
                        </a:rPr>
                        <a:t>.</a:t>
                      </a:r>
                      <a:endParaRPr lang="pl-PL"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0959" marR="40959" marT="0" marB="0"/>
                </a:tc>
                <a:extLst>
                  <a:ext uri="{0D108BD9-81ED-4DB2-BD59-A6C34878D82A}">
                    <a16:rowId xmlns:a16="http://schemas.microsoft.com/office/drawing/2014/main" val="885379754"/>
                  </a:ext>
                </a:extLst>
              </a:tr>
              <a:tr h="1970690">
                <a:tc>
                  <a:txBody>
                    <a:bodyPr/>
                    <a:lstStyle/>
                    <a:p>
                      <a:pPr>
                        <a:lnSpc>
                          <a:spcPct val="107000"/>
                        </a:lnSpc>
                        <a:spcAft>
                          <a:spcPts val="800"/>
                        </a:spcAft>
                      </a:pPr>
                      <a:r>
                        <a:rPr lang="pl-PL" sz="1400" dirty="0">
                          <a:effectLst/>
                        </a:rPr>
                        <a:t>Wskaźnik rezultatu</a:t>
                      </a:r>
                    </a:p>
                    <a:p>
                      <a:pPr>
                        <a:lnSpc>
                          <a:spcPct val="107000"/>
                        </a:lnSpc>
                        <a:spcAft>
                          <a:spcPts val="800"/>
                        </a:spcAft>
                      </a:pPr>
                      <a:r>
                        <a:rPr lang="pl-PL" sz="1400" i="1" dirty="0">
                          <a:effectLst/>
                          <a:latin typeface="Century Gothic" panose="020B0502020202020204" pitchFamily="34" charset="0"/>
                          <a:ea typeface="Calibri" panose="020F0502020204030204" pitchFamily="34" charset="0"/>
                          <a:cs typeface="Times New Roman" panose="02020603050405020304" pitchFamily="18" charset="0"/>
                        </a:rPr>
                        <a:t>„Liczba osób, które zakończyły udział w działaniach kulturalnych, aktywizacyjnych lub edukacyjnych”</a:t>
                      </a:r>
                    </a:p>
                  </a:txBody>
                  <a:tcPr marL="40959" marR="40959" marT="0" marB="0"/>
                </a:tc>
                <a:tc>
                  <a:txBody>
                    <a:bodyPr/>
                    <a:lstStyle/>
                    <a:p>
                      <a:pPr marL="0" indent="0">
                        <a:lnSpc>
                          <a:spcPct val="107000"/>
                        </a:lnSpc>
                        <a:spcAft>
                          <a:spcPts val="800"/>
                        </a:spcAft>
                        <a:buFont typeface="Arial" panose="020B0604020202020204" pitchFamily="34" charset="0"/>
                        <a:buNone/>
                      </a:pPr>
                      <a:r>
                        <a:rPr lang="pl-PL" sz="1200" dirty="0">
                          <a:effectLst/>
                          <a:latin typeface="Century Gothic" panose="020B0502020202020204" pitchFamily="34" charset="0"/>
                          <a:ea typeface="Calibri" panose="020F0502020204030204" pitchFamily="34" charset="0"/>
                          <a:cs typeface="Times New Roman" panose="02020603050405020304" pitchFamily="18" charset="0"/>
                        </a:rPr>
                        <a:t>Wskaźnik jest mierzony do 4 tygodni po zakończeniu udziału w projekcie. </a:t>
                      </a:r>
                    </a:p>
                    <a:p>
                      <a:pPr marL="0" indent="0">
                        <a:lnSpc>
                          <a:spcPct val="107000"/>
                        </a:lnSpc>
                        <a:spcAft>
                          <a:spcPts val="800"/>
                        </a:spcAft>
                        <a:buFont typeface="Arial" panose="020B0604020202020204" pitchFamily="34" charset="0"/>
                        <a:buNone/>
                      </a:pPr>
                      <a:r>
                        <a:rPr lang="pl-PL" sz="1200" dirty="0">
                          <a:effectLst/>
                          <a:latin typeface="Century Gothic" panose="020B0502020202020204" pitchFamily="34" charset="0"/>
                          <a:ea typeface="Calibri" panose="020F0502020204030204" pitchFamily="34" charset="0"/>
                          <a:cs typeface="Times New Roman" panose="02020603050405020304" pitchFamily="18" charset="0"/>
                        </a:rPr>
                        <a:t>Do wskaźnika wliczane są osoby bierne zawodowo, bezrobotne oraz pracujące, które zakończyły udział w działaniach edukacyjnych, kulturalnych czy aktywizacyjnych (np. udział w terapiach artystyczno-zajęciowych, warsztatach tematycznych: muzycznych, teatralnych, rysunkowych, edukacyjnych) umożliwiających lokalnej społeczności partycypowanie i tworzenie życia kulturalnego danego obszaru.</a:t>
                      </a:r>
                    </a:p>
                    <a:p>
                      <a:pPr marL="0" indent="0">
                        <a:lnSpc>
                          <a:spcPct val="107000"/>
                        </a:lnSpc>
                        <a:spcAft>
                          <a:spcPts val="800"/>
                        </a:spcAft>
                        <a:buFont typeface="Arial" panose="020B0604020202020204" pitchFamily="34" charset="0"/>
                        <a:buNone/>
                      </a:pPr>
                      <a:r>
                        <a:rPr lang="pl-PL" sz="1200" dirty="0">
                          <a:effectLst/>
                          <a:latin typeface="Century Gothic" panose="020B0502020202020204" pitchFamily="34" charset="0"/>
                          <a:ea typeface="Calibri" panose="020F0502020204030204" pitchFamily="34" charset="0"/>
                          <a:cs typeface="Times New Roman" panose="02020603050405020304" pitchFamily="18" charset="0"/>
                        </a:rPr>
                        <a:t> Jeden uczestnik projektu wykazywany jest raz w ramach wskaźnika niezależnie od ilości działań w których zakończył udział.</a:t>
                      </a:r>
                    </a:p>
                  </a:txBody>
                  <a:tcPr marL="40959" marR="40959" marT="0" marB="0"/>
                </a:tc>
                <a:extLst>
                  <a:ext uri="{0D108BD9-81ED-4DB2-BD59-A6C34878D82A}">
                    <a16:rowId xmlns:a16="http://schemas.microsoft.com/office/drawing/2014/main" val="4144735272"/>
                  </a:ext>
                </a:extLst>
              </a:tr>
            </a:tbl>
          </a:graphicData>
        </a:graphic>
      </p:graphicFrame>
      <p:pic>
        <p:nvPicPr>
          <p:cNvPr id="5" name="Obraz 4">
            <a:extLst>
              <a:ext uri="{FF2B5EF4-FFF2-40B4-BE49-F238E27FC236}">
                <a16:creationId xmlns:a16="http://schemas.microsoft.com/office/drawing/2014/main" id="{EA439D40-14FD-4EF3-ADFA-F05CB538EE5F}"/>
              </a:ext>
            </a:extLst>
          </p:cNvPr>
          <p:cNvPicPr>
            <a:picLocks noChangeAspect="1"/>
          </p:cNvPicPr>
          <p:nvPr/>
        </p:nvPicPr>
        <p:blipFill>
          <a:blip r:embed="rId3"/>
          <a:stretch>
            <a:fillRect/>
          </a:stretch>
        </p:blipFill>
        <p:spPr>
          <a:xfrm>
            <a:off x="10869468" y="208686"/>
            <a:ext cx="1270289" cy="851094"/>
          </a:xfrm>
          <a:prstGeom prst="rect">
            <a:avLst/>
          </a:prstGeom>
        </p:spPr>
      </p:pic>
    </p:spTree>
    <p:extLst>
      <p:ext uri="{BB962C8B-B14F-4D97-AF65-F5344CB8AC3E}">
        <p14:creationId xmlns:p14="http://schemas.microsoft.com/office/powerpoint/2010/main" val="221918161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4F7FFAA-F2FF-4703-BD3D-C3BE9167B612}"/>
              </a:ext>
            </a:extLst>
          </p:cNvPr>
          <p:cNvSpPr>
            <a:spLocks noGrp="1"/>
          </p:cNvSpPr>
          <p:nvPr>
            <p:ph type="title"/>
          </p:nvPr>
        </p:nvSpPr>
        <p:spPr>
          <a:xfrm>
            <a:off x="1631228" y="143262"/>
            <a:ext cx="9692080" cy="1280890"/>
          </a:xfrm>
        </p:spPr>
        <p:txBody>
          <a:bodyPr>
            <a:noAutofit/>
          </a:bodyPr>
          <a:lstStyle/>
          <a:p>
            <a:r>
              <a:rPr lang="pl-PL" sz="2000" b="1" dirty="0">
                <a:solidFill>
                  <a:schemeClr val="accent5">
                    <a:lumMod val="75000"/>
                  </a:schemeClr>
                </a:solidFill>
              </a:rPr>
              <a:t>CS g</a:t>
            </a:r>
            <a:r>
              <a:rPr lang="pl-PL" sz="2000" b="1" dirty="0">
                <a:solidFill>
                  <a:schemeClr val="tx1"/>
                </a:solidFill>
              </a:rPr>
              <a:t> – Lokalne kształcenie dorosłych</a:t>
            </a:r>
          </a:p>
        </p:txBody>
      </p:sp>
      <p:graphicFrame>
        <p:nvGraphicFramePr>
          <p:cNvPr id="4" name="Symbol zastępczy zawartości 3">
            <a:extLst>
              <a:ext uri="{FF2B5EF4-FFF2-40B4-BE49-F238E27FC236}">
                <a16:creationId xmlns:a16="http://schemas.microsoft.com/office/drawing/2014/main" id="{D17460BC-13B5-4F64-9BA0-61785DFF89E4}"/>
              </a:ext>
            </a:extLst>
          </p:cNvPr>
          <p:cNvGraphicFramePr>
            <a:graphicFrameLocks noGrp="1"/>
          </p:cNvGraphicFramePr>
          <p:nvPr>
            <p:ph idx="1"/>
            <p:extLst>
              <p:ext uri="{D42A27DB-BD31-4B8C-83A1-F6EECF244321}">
                <p14:modId xmlns:p14="http://schemas.microsoft.com/office/powerpoint/2010/main" val="3034051490"/>
              </p:ext>
            </p:extLst>
          </p:nvPr>
        </p:nvGraphicFramePr>
        <p:xfrm>
          <a:off x="1469322" y="1125204"/>
          <a:ext cx="10722678" cy="3060598"/>
        </p:xfrm>
        <a:graphic>
          <a:graphicData uri="http://schemas.openxmlformats.org/drawingml/2006/table">
            <a:tbl>
              <a:tblPr firstRow="1" firstCol="1" bandRow="1">
                <a:tableStyleId>{5C22544A-7EE6-4342-B048-85BDC9FD1C3A}</a:tableStyleId>
              </a:tblPr>
              <a:tblGrid>
                <a:gridCol w="4805643">
                  <a:extLst>
                    <a:ext uri="{9D8B030D-6E8A-4147-A177-3AD203B41FA5}">
                      <a16:colId xmlns:a16="http://schemas.microsoft.com/office/drawing/2014/main" val="438442150"/>
                    </a:ext>
                  </a:extLst>
                </a:gridCol>
                <a:gridCol w="5917035">
                  <a:extLst>
                    <a:ext uri="{9D8B030D-6E8A-4147-A177-3AD203B41FA5}">
                      <a16:colId xmlns:a16="http://schemas.microsoft.com/office/drawing/2014/main" val="2567523880"/>
                    </a:ext>
                  </a:extLst>
                </a:gridCol>
              </a:tblGrid>
              <a:tr h="418066">
                <a:tc>
                  <a:txBody>
                    <a:bodyPr/>
                    <a:lstStyle/>
                    <a:p>
                      <a:pPr algn="ctr">
                        <a:lnSpc>
                          <a:spcPct val="107000"/>
                        </a:lnSpc>
                        <a:spcAft>
                          <a:spcPts val="800"/>
                        </a:spcAft>
                      </a:pPr>
                      <a:r>
                        <a:rPr lang="pl-PL" sz="1800" dirty="0">
                          <a:effectLst/>
                        </a:rPr>
                        <a:t>Wskaźnik</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0959" marR="40959" marT="0" marB="0">
                    <a:solidFill>
                      <a:schemeClr val="accent3">
                        <a:lumMod val="50000"/>
                      </a:schemeClr>
                    </a:solidFill>
                  </a:tcPr>
                </a:tc>
                <a:tc>
                  <a:txBody>
                    <a:bodyPr/>
                    <a:lstStyle/>
                    <a:p>
                      <a:pPr algn="ctr">
                        <a:lnSpc>
                          <a:spcPct val="107000"/>
                        </a:lnSpc>
                        <a:spcAft>
                          <a:spcPts val="800"/>
                        </a:spcAft>
                      </a:pPr>
                      <a:r>
                        <a:rPr lang="pl-PL" sz="1800" dirty="0">
                          <a:effectLst/>
                        </a:rPr>
                        <a:t>Definicja </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0959" marR="40959" marT="0" marB="0">
                    <a:solidFill>
                      <a:schemeClr val="accent3">
                        <a:lumMod val="50000"/>
                      </a:schemeClr>
                    </a:solidFill>
                  </a:tcPr>
                </a:tc>
                <a:extLst>
                  <a:ext uri="{0D108BD9-81ED-4DB2-BD59-A6C34878D82A}">
                    <a16:rowId xmlns:a16="http://schemas.microsoft.com/office/drawing/2014/main" val="1895484479"/>
                  </a:ext>
                </a:extLst>
              </a:tr>
              <a:tr h="2642532">
                <a:tc>
                  <a:txBody>
                    <a:bodyPr/>
                    <a:lstStyle/>
                    <a:p>
                      <a:pPr>
                        <a:lnSpc>
                          <a:spcPct val="107000"/>
                        </a:lnSpc>
                        <a:spcAft>
                          <a:spcPts val="800"/>
                        </a:spcAft>
                      </a:pPr>
                      <a:r>
                        <a:rPr lang="pl-PL" sz="1400" dirty="0">
                          <a:effectLst/>
                          <a:latin typeface="Century Gothic" panose="020B0502020202020204" pitchFamily="34" charset="0"/>
                          <a:ea typeface="Calibri" panose="020F0502020204030204" pitchFamily="34" charset="0"/>
                          <a:cs typeface="Times New Roman" panose="02020603050405020304" pitchFamily="18" charset="0"/>
                        </a:rPr>
                        <a:t>Wskaźnik produktu</a:t>
                      </a:r>
                    </a:p>
                    <a:p>
                      <a:pPr>
                        <a:lnSpc>
                          <a:spcPct val="107000"/>
                        </a:lnSpc>
                        <a:spcAft>
                          <a:spcPts val="800"/>
                        </a:spcAft>
                      </a:pPr>
                      <a:r>
                        <a:rPr lang="pl-PL" sz="1400" i="1" dirty="0">
                          <a:effectLst/>
                          <a:latin typeface="Century Gothic" panose="020B0502020202020204" pitchFamily="34" charset="0"/>
                          <a:ea typeface="Calibri" panose="020F0502020204030204" pitchFamily="34" charset="0"/>
                          <a:cs typeface="Times New Roman" panose="02020603050405020304" pitchFamily="18" charset="0"/>
                        </a:rPr>
                        <a:t>„Liczba osób dorosłych objętych wsparciem w zakresie umiejętności lub kompetencji podstawowych, realizowanym poza Bazą Usług Rozwojowych”</a:t>
                      </a:r>
                    </a:p>
                  </a:txBody>
                  <a:tcPr marL="40959" marR="40959" marT="0" marB="0"/>
                </a:tc>
                <a:tc>
                  <a:txBody>
                    <a:bodyPr/>
                    <a:lstStyle/>
                    <a:p>
                      <a:r>
                        <a:rPr lang="pl-PL" sz="1200" kern="1200" dirty="0">
                          <a:solidFill>
                            <a:schemeClr val="dk1"/>
                          </a:solidFill>
                          <a:effectLst/>
                          <a:latin typeface="+mn-lt"/>
                          <a:ea typeface="+mn-ea"/>
                          <a:cs typeface="+mn-cs"/>
                        </a:rPr>
                        <a:t>Wskaźnik mierzy liczbę osób dorosłych, objętych wsparciem w zakresie uzyskania lub podniesienia podstawowych umiejętności, w tym umiejętności cyfrowych (dot. grup wykluczonych cyfrowo). </a:t>
                      </a:r>
                    </a:p>
                    <a:p>
                      <a:r>
                        <a:rPr lang="pl-PL" sz="1200" kern="1200" dirty="0">
                          <a:solidFill>
                            <a:schemeClr val="dk1"/>
                          </a:solidFill>
                          <a:effectLst/>
                          <a:latin typeface="+mn-lt"/>
                          <a:ea typeface="+mn-ea"/>
                          <a:cs typeface="+mn-cs"/>
                        </a:rPr>
                        <a:t>Wsparcie realizowane poza systemem BUR i PSF, umożliwiające wdrażanie </a:t>
                      </a:r>
                      <a:r>
                        <a:rPr lang="pl-PL" sz="1200" kern="1200" dirty="0" err="1">
                          <a:solidFill>
                            <a:schemeClr val="dk1"/>
                          </a:solidFill>
                          <a:effectLst/>
                          <a:latin typeface="+mn-lt"/>
                          <a:ea typeface="+mn-ea"/>
                          <a:cs typeface="+mn-cs"/>
                        </a:rPr>
                        <a:t>Upskilling</a:t>
                      </a:r>
                      <a:r>
                        <a:rPr lang="pl-PL" sz="1200" kern="1200" dirty="0">
                          <a:solidFill>
                            <a:schemeClr val="dk1"/>
                          </a:solidFill>
                          <a:effectLst/>
                          <a:latin typeface="+mn-lt"/>
                          <a:ea typeface="+mn-ea"/>
                          <a:cs typeface="+mn-cs"/>
                        </a:rPr>
                        <a:t> </a:t>
                      </a:r>
                      <a:r>
                        <a:rPr lang="pl-PL" sz="1200" kern="1200" dirty="0" err="1">
                          <a:solidFill>
                            <a:schemeClr val="dk1"/>
                          </a:solidFill>
                          <a:effectLst/>
                          <a:latin typeface="+mn-lt"/>
                          <a:ea typeface="+mn-ea"/>
                          <a:cs typeface="+mn-cs"/>
                        </a:rPr>
                        <a:t>pathways</a:t>
                      </a:r>
                      <a:r>
                        <a:rPr lang="pl-PL" sz="1200" kern="1200" dirty="0">
                          <a:solidFill>
                            <a:schemeClr val="dk1"/>
                          </a:solidFill>
                          <a:effectLst/>
                          <a:latin typeface="+mn-lt"/>
                          <a:ea typeface="+mn-ea"/>
                          <a:cs typeface="+mn-cs"/>
                        </a:rPr>
                        <a:t>, zgodnie z zaleceniem Rady z dnia 19 grudnia 2016 r. w sprawie ścieżek poprawy umiejętności: nowe możliwości dla dorosłych (2016/C 484/01).</a:t>
                      </a:r>
                    </a:p>
                    <a:p>
                      <a:r>
                        <a:rPr lang="pl-PL" sz="1200" kern="1200" dirty="0">
                          <a:solidFill>
                            <a:schemeClr val="dk1"/>
                          </a:solidFill>
                          <a:effectLst/>
                          <a:latin typeface="+mn-lt"/>
                          <a:ea typeface="+mn-ea"/>
                          <a:cs typeface="+mn-cs"/>
                        </a:rPr>
                        <a:t>Osoba dorosła to osoba powyżej 18 lat. Wiek uczestników określany jest na podstawie daty urodzenia i ustalany w dniu rozpoczęcia udziału w projekcie.</a:t>
                      </a:r>
                    </a:p>
                    <a:p>
                      <a:endParaRPr lang="pl-PL" sz="1200" kern="1200" dirty="0">
                        <a:solidFill>
                          <a:schemeClr val="dk1"/>
                        </a:solidFill>
                        <a:effectLst/>
                        <a:latin typeface="+mn-lt"/>
                        <a:ea typeface="+mn-ea"/>
                        <a:cs typeface="+mn-cs"/>
                      </a:endParaRPr>
                    </a:p>
                    <a:p>
                      <a:r>
                        <a:rPr lang="pl-PL" sz="1200" kern="1200" dirty="0">
                          <a:solidFill>
                            <a:schemeClr val="dk1"/>
                          </a:solidFill>
                          <a:effectLst/>
                          <a:latin typeface="+mn-lt"/>
                          <a:ea typeface="+mn-ea"/>
                          <a:cs typeface="+mn-cs"/>
                        </a:rPr>
                        <a:t>Wskaźnik mierzony w momencie rozpoczęcia udziału danej osoby w pierwszych zajęciach.</a:t>
                      </a:r>
                      <a:endParaRPr lang="pl-PL"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0959" marR="40959" marT="0" marB="0"/>
                </a:tc>
                <a:extLst>
                  <a:ext uri="{0D108BD9-81ED-4DB2-BD59-A6C34878D82A}">
                    <a16:rowId xmlns:a16="http://schemas.microsoft.com/office/drawing/2014/main" val="885379754"/>
                  </a:ext>
                </a:extLst>
              </a:tr>
            </a:tbl>
          </a:graphicData>
        </a:graphic>
      </p:graphicFrame>
      <p:pic>
        <p:nvPicPr>
          <p:cNvPr id="5" name="Obraz 4">
            <a:extLst>
              <a:ext uri="{FF2B5EF4-FFF2-40B4-BE49-F238E27FC236}">
                <a16:creationId xmlns:a16="http://schemas.microsoft.com/office/drawing/2014/main" id="{1D8BBE16-56E5-404A-A955-6AEB2E3A250D}"/>
              </a:ext>
            </a:extLst>
          </p:cNvPr>
          <p:cNvPicPr>
            <a:picLocks noChangeAspect="1"/>
          </p:cNvPicPr>
          <p:nvPr/>
        </p:nvPicPr>
        <p:blipFill>
          <a:blip r:embed="rId2"/>
          <a:stretch>
            <a:fillRect/>
          </a:stretch>
        </p:blipFill>
        <p:spPr>
          <a:xfrm>
            <a:off x="10869468" y="208686"/>
            <a:ext cx="1270289" cy="851094"/>
          </a:xfrm>
          <a:prstGeom prst="rect">
            <a:avLst/>
          </a:prstGeom>
        </p:spPr>
      </p:pic>
    </p:spTree>
    <p:extLst>
      <p:ext uri="{BB962C8B-B14F-4D97-AF65-F5344CB8AC3E}">
        <p14:creationId xmlns:p14="http://schemas.microsoft.com/office/powerpoint/2010/main" val="1229794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4A2665A-1F13-45F1-9531-7EB52436AC4B}"/>
              </a:ext>
            </a:extLst>
          </p:cNvPr>
          <p:cNvSpPr>
            <a:spLocks noGrp="1"/>
          </p:cNvSpPr>
          <p:nvPr>
            <p:ph type="title"/>
          </p:nvPr>
        </p:nvSpPr>
        <p:spPr>
          <a:xfrm>
            <a:off x="2592925" y="624110"/>
            <a:ext cx="8911687" cy="734907"/>
          </a:xfrm>
        </p:spPr>
        <p:txBody>
          <a:bodyPr>
            <a:normAutofit fontScale="90000"/>
          </a:bodyPr>
          <a:lstStyle/>
          <a:p>
            <a:r>
              <a:rPr lang="pl-PL" sz="3600" b="1" dirty="0">
                <a:solidFill>
                  <a:schemeClr val="tx1"/>
                </a:solidFill>
              </a:rPr>
              <a:t>EUROPEJSKI FUNDUSZ SPOŁECZNY EFS+</a:t>
            </a:r>
            <a:br>
              <a:rPr lang="pl-PL" sz="3600" b="1" dirty="0">
                <a:solidFill>
                  <a:schemeClr val="tx1"/>
                </a:solidFill>
              </a:rPr>
            </a:br>
            <a:r>
              <a:rPr lang="pl-PL" sz="2200" b="1" dirty="0">
                <a:solidFill>
                  <a:srgbClr val="0070C0"/>
                </a:solidFill>
              </a:rPr>
              <a:t>Cel Polityki 4 – Europa o silniejszym wymiarze społecznym przez wdrażanie europejskiego filaru praw socjalnych w ramach programu regionalnego na lata 2021-2027</a:t>
            </a:r>
            <a:br>
              <a:rPr lang="pl-PL" sz="2200" b="1" dirty="0">
                <a:solidFill>
                  <a:srgbClr val="0070C0"/>
                </a:solidFill>
              </a:rPr>
            </a:br>
            <a:br>
              <a:rPr lang="pl-PL" sz="2200" b="1" dirty="0">
                <a:solidFill>
                  <a:srgbClr val="0070C0"/>
                </a:solidFill>
              </a:rPr>
            </a:br>
            <a:br>
              <a:rPr lang="pl-PL" sz="2200" b="1" dirty="0"/>
            </a:br>
            <a:br>
              <a:rPr lang="pl-PL" sz="3600" b="1" dirty="0">
                <a:solidFill>
                  <a:schemeClr val="tx1"/>
                </a:solidFill>
              </a:rPr>
            </a:br>
            <a:endParaRPr lang="pl-PL" dirty="0"/>
          </a:p>
        </p:txBody>
      </p:sp>
      <p:sp>
        <p:nvSpPr>
          <p:cNvPr id="3" name="Symbol zastępczy zawartości 2">
            <a:extLst>
              <a:ext uri="{FF2B5EF4-FFF2-40B4-BE49-F238E27FC236}">
                <a16:creationId xmlns:a16="http://schemas.microsoft.com/office/drawing/2014/main" id="{2C802EBE-1E6F-46D6-8E0E-85F7262DBF35}"/>
              </a:ext>
            </a:extLst>
          </p:cNvPr>
          <p:cNvSpPr>
            <a:spLocks noGrp="1"/>
          </p:cNvSpPr>
          <p:nvPr>
            <p:ph idx="1"/>
          </p:nvPr>
        </p:nvSpPr>
        <p:spPr>
          <a:xfrm>
            <a:off x="1960845" y="2952925"/>
            <a:ext cx="10175846" cy="4081244"/>
          </a:xfrm>
        </p:spPr>
        <p:txBody>
          <a:bodyPr>
            <a:normAutofit/>
          </a:bodyPr>
          <a:lstStyle/>
          <a:p>
            <a:endParaRPr lang="pl-PL" sz="2800" b="1" dirty="0"/>
          </a:p>
          <a:p>
            <a:endParaRPr lang="pl-PL" sz="2800" b="1" dirty="0"/>
          </a:p>
          <a:p>
            <a:pPr marL="0" indent="0">
              <a:spcBef>
                <a:spcPts val="0"/>
              </a:spcBef>
              <a:buNone/>
            </a:pPr>
            <a:r>
              <a:rPr lang="pl-PL" sz="3200" b="1" dirty="0"/>
              <a:t>Priorytet 7. Lubuski Rozwój Lokalny Kierowany Przez Społeczność</a:t>
            </a:r>
          </a:p>
          <a:p>
            <a:r>
              <a:rPr lang="pl-PL" sz="2800" b="1" dirty="0">
                <a:solidFill>
                  <a:schemeClr val="accent5">
                    <a:lumMod val="75000"/>
                  </a:schemeClr>
                </a:solidFill>
              </a:rPr>
              <a:t>Finansowanie </a:t>
            </a:r>
            <a:r>
              <a:rPr lang="pl-PL" sz="2800" b="1" dirty="0">
                <a:solidFill>
                  <a:schemeClr val="tx1"/>
                </a:solidFill>
              </a:rPr>
              <a:t>– 95% dofinansowania, 5% wkład własny</a:t>
            </a:r>
            <a:endParaRPr lang="pl-PL" sz="2800" b="1" dirty="0">
              <a:solidFill>
                <a:schemeClr val="accent5">
                  <a:lumMod val="75000"/>
                </a:schemeClr>
              </a:solidFill>
            </a:endParaRPr>
          </a:p>
          <a:p>
            <a:r>
              <a:rPr lang="pl-PL" sz="2800" b="1" dirty="0">
                <a:solidFill>
                  <a:schemeClr val="accent5">
                    <a:lumMod val="75000"/>
                  </a:schemeClr>
                </a:solidFill>
              </a:rPr>
              <a:t>Alokacja </a:t>
            </a:r>
            <a:r>
              <a:rPr lang="pl-PL" sz="2800" b="1" dirty="0">
                <a:solidFill>
                  <a:schemeClr val="tx1"/>
                </a:solidFill>
              </a:rPr>
              <a:t>–</a:t>
            </a:r>
            <a:r>
              <a:rPr lang="pl-PL" sz="2800" b="1" dirty="0"/>
              <a:t> </a:t>
            </a:r>
            <a:r>
              <a:rPr lang="pl-PL" sz="2800" b="1" dirty="0">
                <a:solidFill>
                  <a:schemeClr val="tx1"/>
                </a:solidFill>
              </a:rPr>
              <a:t>13 000 000,00 EURO</a:t>
            </a:r>
          </a:p>
          <a:p>
            <a:pPr marL="0" indent="0">
              <a:buNone/>
            </a:pPr>
            <a:endParaRPr lang="pl-PL" sz="1800" dirty="0">
              <a:solidFill>
                <a:schemeClr val="tx1"/>
              </a:solidFill>
            </a:endParaRPr>
          </a:p>
          <a:p>
            <a:endParaRPr lang="pl-PL" sz="1800" dirty="0"/>
          </a:p>
          <a:p>
            <a:endParaRPr lang="pl-PL" dirty="0"/>
          </a:p>
        </p:txBody>
      </p:sp>
      <p:sp>
        <p:nvSpPr>
          <p:cNvPr id="7" name="Objaśnienie: strzałka w dół 6">
            <a:extLst>
              <a:ext uri="{FF2B5EF4-FFF2-40B4-BE49-F238E27FC236}">
                <a16:creationId xmlns:a16="http://schemas.microsoft.com/office/drawing/2014/main" id="{F45B4F07-6C3A-4836-8AA0-392D9BF58496}"/>
              </a:ext>
            </a:extLst>
          </p:cNvPr>
          <p:cNvSpPr/>
          <p:nvPr/>
        </p:nvSpPr>
        <p:spPr>
          <a:xfrm>
            <a:off x="2809103" y="2281882"/>
            <a:ext cx="7661189" cy="1713470"/>
          </a:xfrm>
          <a:prstGeom prst="downArrow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2400" b="1" dirty="0"/>
              <a:t>Fundusze Europejskie Województwa Lubuskiego</a:t>
            </a:r>
          </a:p>
          <a:p>
            <a:pPr algn="ctr"/>
            <a:r>
              <a:rPr lang="pl-PL" sz="2400" b="1" dirty="0"/>
              <a:t>FEWL  21-27</a:t>
            </a:r>
          </a:p>
        </p:txBody>
      </p:sp>
      <p:pic>
        <p:nvPicPr>
          <p:cNvPr id="5" name="Obraz 4">
            <a:extLst>
              <a:ext uri="{FF2B5EF4-FFF2-40B4-BE49-F238E27FC236}">
                <a16:creationId xmlns:a16="http://schemas.microsoft.com/office/drawing/2014/main" id="{DE11833A-B226-473D-A924-5FB068FD4565}"/>
              </a:ext>
            </a:extLst>
          </p:cNvPr>
          <p:cNvPicPr>
            <a:picLocks noChangeAspect="1"/>
          </p:cNvPicPr>
          <p:nvPr/>
        </p:nvPicPr>
        <p:blipFill>
          <a:blip r:embed="rId2"/>
          <a:stretch>
            <a:fillRect/>
          </a:stretch>
        </p:blipFill>
        <p:spPr>
          <a:xfrm>
            <a:off x="10869468" y="208686"/>
            <a:ext cx="1270289" cy="851094"/>
          </a:xfrm>
          <a:prstGeom prst="rect">
            <a:avLst/>
          </a:prstGeom>
        </p:spPr>
      </p:pic>
    </p:spTree>
    <p:extLst>
      <p:ext uri="{BB962C8B-B14F-4D97-AF65-F5344CB8AC3E}">
        <p14:creationId xmlns:p14="http://schemas.microsoft.com/office/powerpoint/2010/main" val="234477579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Symbol zastępczy zawartości 3">
            <a:extLst>
              <a:ext uri="{FF2B5EF4-FFF2-40B4-BE49-F238E27FC236}">
                <a16:creationId xmlns:a16="http://schemas.microsoft.com/office/drawing/2014/main" id="{BFDBE566-50A5-4AC7-A3E7-65145312F251}"/>
              </a:ext>
            </a:extLst>
          </p:cNvPr>
          <p:cNvGraphicFramePr>
            <a:graphicFrameLocks/>
          </p:cNvGraphicFramePr>
          <p:nvPr>
            <p:extLst>
              <p:ext uri="{D42A27DB-BD31-4B8C-83A1-F6EECF244321}">
                <p14:modId xmlns:p14="http://schemas.microsoft.com/office/powerpoint/2010/main" val="3571372550"/>
              </p:ext>
            </p:extLst>
          </p:nvPr>
        </p:nvGraphicFramePr>
        <p:xfrm>
          <a:off x="1534101" y="1096065"/>
          <a:ext cx="10528738" cy="5626089"/>
        </p:xfrm>
        <a:graphic>
          <a:graphicData uri="http://schemas.openxmlformats.org/drawingml/2006/table">
            <a:tbl>
              <a:tblPr firstRow="1" firstCol="1" bandRow="1">
                <a:tableStyleId>{5C22544A-7EE6-4342-B048-85BDC9FD1C3A}</a:tableStyleId>
              </a:tblPr>
              <a:tblGrid>
                <a:gridCol w="5264369">
                  <a:extLst>
                    <a:ext uri="{9D8B030D-6E8A-4147-A177-3AD203B41FA5}">
                      <a16:colId xmlns:a16="http://schemas.microsoft.com/office/drawing/2014/main" val="438442150"/>
                    </a:ext>
                  </a:extLst>
                </a:gridCol>
                <a:gridCol w="5264369">
                  <a:extLst>
                    <a:ext uri="{9D8B030D-6E8A-4147-A177-3AD203B41FA5}">
                      <a16:colId xmlns:a16="http://schemas.microsoft.com/office/drawing/2014/main" val="2567523880"/>
                    </a:ext>
                  </a:extLst>
                </a:gridCol>
              </a:tblGrid>
              <a:tr h="688329">
                <a:tc>
                  <a:txBody>
                    <a:bodyPr/>
                    <a:lstStyle/>
                    <a:p>
                      <a:pPr algn="ctr">
                        <a:lnSpc>
                          <a:spcPct val="107000"/>
                        </a:lnSpc>
                        <a:spcAft>
                          <a:spcPts val="800"/>
                        </a:spcAft>
                      </a:pPr>
                      <a:r>
                        <a:rPr lang="pl-PL" sz="1800" dirty="0">
                          <a:effectLst/>
                        </a:rPr>
                        <a:t>Wskaźnik</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0959" marR="40959" marT="0" marB="0">
                    <a:solidFill>
                      <a:schemeClr val="accent3">
                        <a:lumMod val="50000"/>
                      </a:schemeClr>
                    </a:solidFill>
                  </a:tcPr>
                </a:tc>
                <a:tc>
                  <a:txBody>
                    <a:bodyPr/>
                    <a:lstStyle/>
                    <a:p>
                      <a:pPr algn="ctr">
                        <a:lnSpc>
                          <a:spcPct val="107000"/>
                        </a:lnSpc>
                        <a:spcAft>
                          <a:spcPts val="800"/>
                        </a:spcAft>
                      </a:pPr>
                      <a:r>
                        <a:rPr lang="pl-PL" sz="1800" dirty="0">
                          <a:effectLst/>
                        </a:rPr>
                        <a:t>Definicja</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0959" marR="40959" marT="0" marB="0">
                    <a:solidFill>
                      <a:schemeClr val="accent3">
                        <a:lumMod val="50000"/>
                      </a:schemeClr>
                    </a:solidFill>
                  </a:tcPr>
                </a:tc>
                <a:extLst>
                  <a:ext uri="{0D108BD9-81ED-4DB2-BD59-A6C34878D82A}">
                    <a16:rowId xmlns:a16="http://schemas.microsoft.com/office/drawing/2014/main" val="1895484479"/>
                  </a:ext>
                </a:extLst>
              </a:tr>
              <a:tr h="2188645">
                <a:tc>
                  <a:txBody>
                    <a:bodyPr/>
                    <a:lstStyle/>
                    <a:p>
                      <a:pPr>
                        <a:lnSpc>
                          <a:spcPct val="107000"/>
                        </a:lnSpc>
                        <a:spcAft>
                          <a:spcPts val="800"/>
                        </a:spcAft>
                      </a:pPr>
                      <a:r>
                        <a:rPr lang="pl-PL" sz="1800" dirty="0">
                          <a:effectLst/>
                        </a:rPr>
                        <a:t>Wskaźnik rezultatu</a:t>
                      </a:r>
                    </a:p>
                    <a:p>
                      <a:pPr>
                        <a:lnSpc>
                          <a:spcPct val="107000"/>
                        </a:lnSpc>
                        <a:spcAft>
                          <a:spcPts val="800"/>
                        </a:spcAft>
                      </a:pPr>
                      <a:r>
                        <a:rPr lang="pl-PL" sz="1800" i="1" dirty="0">
                          <a:effectLst/>
                          <a:latin typeface="Century Gothic" panose="020B0502020202020204" pitchFamily="34" charset="0"/>
                          <a:ea typeface="Calibri" panose="020F0502020204030204" pitchFamily="34" charset="0"/>
                          <a:cs typeface="Times New Roman" panose="02020603050405020304" pitchFamily="18" charset="0"/>
                        </a:rPr>
                        <a:t>„Liczba osób, które uzyskały kwalifikacje po opuszczeniu programu”</a:t>
                      </a:r>
                    </a:p>
                  </a:txBody>
                  <a:tcPr marL="40959" marR="40959" marT="0" marB="0"/>
                </a:tc>
                <a:tc>
                  <a:txBody>
                    <a:bodyPr/>
                    <a:lstStyle/>
                    <a:p>
                      <a:r>
                        <a:rPr lang="pl-PL" sz="1200" kern="1200" dirty="0">
                          <a:solidFill>
                            <a:schemeClr val="dk1"/>
                          </a:solidFill>
                          <a:effectLst/>
                          <a:latin typeface="+mn-lt"/>
                          <a:ea typeface="+mn-ea"/>
                          <a:cs typeface="+mn-cs"/>
                        </a:rPr>
                        <a:t>Do wskaźnika wlicza się osoby, które otrzymały wsparcie EFS+ i uzyskały kwalifikacje po opuszczeniu projektu. </a:t>
                      </a:r>
                    </a:p>
                    <a:p>
                      <a:r>
                        <a:rPr lang="pl-PL" sz="1200" i="1" kern="1200" dirty="0">
                          <a:solidFill>
                            <a:schemeClr val="dk1"/>
                          </a:solidFill>
                          <a:effectLst/>
                          <a:latin typeface="+mn-lt"/>
                          <a:ea typeface="+mn-ea"/>
                          <a:cs typeface="+mn-cs"/>
                        </a:rPr>
                        <a:t>Kwalifikacje należy rozumieć jako formalny wynik oceny i walidacji, który uzyskuje się w sytuacji, kiedy właściwy podmiot uznaje, że dana osoba osiągnęła efekty uczenia się spełniające określone standardy. </a:t>
                      </a:r>
                      <a:endParaRPr lang="pl-PL" sz="1200" kern="1200" dirty="0">
                        <a:solidFill>
                          <a:schemeClr val="dk1"/>
                        </a:solidFill>
                        <a:effectLst/>
                        <a:latin typeface="+mn-lt"/>
                        <a:ea typeface="+mn-ea"/>
                        <a:cs typeface="+mn-cs"/>
                      </a:endParaRPr>
                    </a:p>
                    <a:p>
                      <a:r>
                        <a:rPr lang="pl-PL" sz="1200" kern="1200" dirty="0">
                          <a:solidFill>
                            <a:schemeClr val="dk1"/>
                          </a:solidFill>
                          <a:effectLst/>
                          <a:latin typeface="+mn-lt"/>
                          <a:ea typeface="+mn-ea"/>
                          <a:cs typeface="+mn-cs"/>
                        </a:rPr>
                        <a:t>Wykazywać należy wyłącznie kwalifikacje osiągnięte w wyniku udziału w projekcie EFS+. Powinny one być wykazywane tylko raz dla uczestnika/projektu. </a:t>
                      </a:r>
                    </a:p>
                    <a:p>
                      <a:r>
                        <a:rPr lang="pl-PL" sz="1200" kern="1200" dirty="0">
                          <a:solidFill>
                            <a:schemeClr val="dk1"/>
                          </a:solidFill>
                          <a:effectLst/>
                          <a:latin typeface="+mn-lt"/>
                          <a:ea typeface="+mn-ea"/>
                          <a:cs typeface="+mn-cs"/>
                        </a:rPr>
                        <a:t>Informacje dodatkowe:</a:t>
                      </a:r>
                    </a:p>
                    <a:p>
                      <a:r>
                        <a:rPr lang="pl-PL" sz="1200" kern="1200" dirty="0">
                          <a:solidFill>
                            <a:schemeClr val="dk1"/>
                          </a:solidFill>
                          <a:effectLst/>
                          <a:latin typeface="+mn-lt"/>
                          <a:ea typeface="+mn-ea"/>
                          <a:cs typeface="+mn-cs"/>
                        </a:rPr>
                        <a:t>Do wskaźnika wliczane są również osoby, które w wyniku realizacji projektu nabyły kompetencje, tj. wyodrębnione zestawy efektów uczenia się / kształcenia, które zostały </a:t>
                      </a:r>
                      <a:r>
                        <a:rPr lang="pl-PL" sz="1200" kern="1200" dirty="0" err="1">
                          <a:solidFill>
                            <a:schemeClr val="dk1"/>
                          </a:solidFill>
                          <a:effectLst/>
                          <a:latin typeface="+mn-lt"/>
                          <a:ea typeface="+mn-ea"/>
                          <a:cs typeface="+mn-cs"/>
                        </a:rPr>
                        <a:t>zwalidowane</a:t>
                      </a:r>
                      <a:r>
                        <a:rPr lang="pl-PL" sz="1200" kern="1200" dirty="0">
                          <a:solidFill>
                            <a:schemeClr val="dk1"/>
                          </a:solidFill>
                          <a:effectLst/>
                          <a:latin typeface="+mn-lt"/>
                          <a:ea typeface="+mn-ea"/>
                          <a:cs typeface="+mn-cs"/>
                        </a:rPr>
                        <a:t> w sposób opisany w definicji kwalifikacji, przy czym walidacja może być przeprowadzana przez kompetentne podmioty, w tym przede wszystkim certyfikowane ośrodki szkoleniowe. Do wskaźnika należy wliczać jedynie osoby, które uzyskały kwalifikacje /kompetencje w trakcie lub bezpośrednio po zakończeniu udziału w projekcie, tj. w ciągu czterech tygodni, które minęły od momentu zakończenia udziału w projekcie.</a:t>
                      </a:r>
                    </a:p>
                    <a:p>
                      <a:r>
                        <a:rPr lang="pl-PL" sz="1200" kern="1200" dirty="0">
                          <a:solidFill>
                            <a:schemeClr val="dk1"/>
                          </a:solidFill>
                          <a:effectLst/>
                          <a:latin typeface="+mn-lt"/>
                          <a:ea typeface="+mn-ea"/>
                          <a:cs typeface="+mn-cs"/>
                        </a:rPr>
                        <a:t>Jeżeli okres oczekiwania na wyniki egzaminu jest dłuższy niż cztery tygodnie od zakończenia udziału w projekcie, ale egzamin odbył się w trakcie tych czterech tygodni, wówczas można uwzględnić osoby we wskaźniku (po otrzymaniu wyników egzaminu). We wskaźniku należy uwzględnić jednak tylko te osoby, które otrzymały wyniki egzaminu do czasu ostatecznego rozliczenia projektu.</a:t>
                      </a:r>
                    </a:p>
                    <a:p>
                      <a:r>
                        <a:rPr lang="pl-PL" sz="1200" kern="1200" dirty="0">
                          <a:solidFill>
                            <a:schemeClr val="dk1"/>
                          </a:solidFill>
                          <a:effectLst/>
                          <a:latin typeface="+mn-lt"/>
                          <a:ea typeface="+mn-ea"/>
                          <a:cs typeface="+mn-cs"/>
                        </a:rPr>
                        <a:t>Sformułowania zapisane kursywą są identyczne z definicją Europejskich Ram Kwalifikacji. </a:t>
                      </a:r>
                    </a:p>
                  </a:txBody>
                  <a:tcPr marL="40959" marR="40959" marT="0" marB="0"/>
                </a:tc>
                <a:extLst>
                  <a:ext uri="{0D108BD9-81ED-4DB2-BD59-A6C34878D82A}">
                    <a16:rowId xmlns:a16="http://schemas.microsoft.com/office/drawing/2014/main" val="1029763614"/>
                  </a:ext>
                </a:extLst>
              </a:tr>
            </a:tbl>
          </a:graphicData>
        </a:graphic>
      </p:graphicFrame>
      <p:sp>
        <p:nvSpPr>
          <p:cNvPr id="5" name="pole tekstowe 4">
            <a:extLst>
              <a:ext uri="{FF2B5EF4-FFF2-40B4-BE49-F238E27FC236}">
                <a16:creationId xmlns:a16="http://schemas.microsoft.com/office/drawing/2014/main" id="{98B773A1-36F4-4394-98B4-6B09311AADC8}"/>
              </a:ext>
            </a:extLst>
          </p:cNvPr>
          <p:cNvSpPr txBox="1"/>
          <p:nvPr/>
        </p:nvSpPr>
        <p:spPr>
          <a:xfrm>
            <a:off x="1696674" y="208686"/>
            <a:ext cx="6094602" cy="369332"/>
          </a:xfrm>
          <a:prstGeom prst="rect">
            <a:avLst/>
          </a:prstGeom>
          <a:noFill/>
        </p:spPr>
        <p:txBody>
          <a:bodyPr wrap="square">
            <a:spAutoFit/>
          </a:bodyPr>
          <a:lstStyle/>
          <a:p>
            <a:r>
              <a:rPr lang="pl-PL" sz="1800" b="1" dirty="0">
                <a:solidFill>
                  <a:schemeClr val="accent5">
                    <a:lumMod val="75000"/>
                  </a:schemeClr>
                </a:solidFill>
              </a:rPr>
              <a:t>CS g</a:t>
            </a:r>
            <a:r>
              <a:rPr lang="pl-PL" sz="1800" b="1" dirty="0">
                <a:solidFill>
                  <a:schemeClr val="tx1"/>
                </a:solidFill>
              </a:rPr>
              <a:t> – Lokalne kształcenie dorosłych</a:t>
            </a:r>
            <a:endParaRPr lang="pl-PL" dirty="0"/>
          </a:p>
        </p:txBody>
      </p:sp>
      <p:pic>
        <p:nvPicPr>
          <p:cNvPr id="6" name="Obraz 5">
            <a:extLst>
              <a:ext uri="{FF2B5EF4-FFF2-40B4-BE49-F238E27FC236}">
                <a16:creationId xmlns:a16="http://schemas.microsoft.com/office/drawing/2014/main" id="{5726E4EF-0ED0-44EA-ABFC-5DCBC47ED765}"/>
              </a:ext>
            </a:extLst>
          </p:cNvPr>
          <p:cNvPicPr>
            <a:picLocks noChangeAspect="1"/>
          </p:cNvPicPr>
          <p:nvPr/>
        </p:nvPicPr>
        <p:blipFill>
          <a:blip r:embed="rId2"/>
          <a:stretch>
            <a:fillRect/>
          </a:stretch>
        </p:blipFill>
        <p:spPr>
          <a:xfrm>
            <a:off x="10869468" y="208686"/>
            <a:ext cx="1270289" cy="851094"/>
          </a:xfrm>
          <a:prstGeom prst="rect">
            <a:avLst/>
          </a:prstGeom>
        </p:spPr>
      </p:pic>
    </p:spTree>
    <p:extLst>
      <p:ext uri="{BB962C8B-B14F-4D97-AF65-F5344CB8AC3E}">
        <p14:creationId xmlns:p14="http://schemas.microsoft.com/office/powerpoint/2010/main" val="155209638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0B31A9E-E8DA-4C0D-9C0D-2989E49A121E}"/>
              </a:ext>
            </a:extLst>
          </p:cNvPr>
          <p:cNvSpPr>
            <a:spLocks noGrp="1"/>
          </p:cNvSpPr>
          <p:nvPr>
            <p:ph type="title"/>
          </p:nvPr>
        </p:nvSpPr>
        <p:spPr>
          <a:xfrm>
            <a:off x="1796766" y="156560"/>
            <a:ext cx="10114082" cy="1280890"/>
          </a:xfrm>
        </p:spPr>
        <p:txBody>
          <a:bodyPr>
            <a:normAutofit/>
          </a:bodyPr>
          <a:lstStyle/>
          <a:p>
            <a:r>
              <a:rPr lang="pl-PL" sz="2400" b="1" dirty="0">
                <a:solidFill>
                  <a:schemeClr val="accent5">
                    <a:lumMod val="75000"/>
                  </a:schemeClr>
                </a:solidFill>
              </a:rPr>
              <a:t>CS k</a:t>
            </a:r>
            <a:r>
              <a:rPr lang="pl-PL" sz="2400" b="1" dirty="0">
                <a:solidFill>
                  <a:schemeClr val="tx1"/>
                </a:solidFill>
              </a:rPr>
              <a:t> – Rozwój gospodarstw zielonych</a:t>
            </a:r>
            <a:endParaRPr lang="pl-PL" sz="1200" dirty="0"/>
          </a:p>
        </p:txBody>
      </p:sp>
      <p:graphicFrame>
        <p:nvGraphicFramePr>
          <p:cNvPr id="4" name="Tabela 3">
            <a:extLst>
              <a:ext uri="{FF2B5EF4-FFF2-40B4-BE49-F238E27FC236}">
                <a16:creationId xmlns:a16="http://schemas.microsoft.com/office/drawing/2014/main" id="{2D80A863-08BA-4343-951E-EDCA7F54EA1D}"/>
              </a:ext>
            </a:extLst>
          </p:cNvPr>
          <p:cNvGraphicFramePr>
            <a:graphicFrameLocks noGrp="1"/>
          </p:cNvGraphicFramePr>
          <p:nvPr>
            <p:extLst>
              <p:ext uri="{D42A27DB-BD31-4B8C-83A1-F6EECF244321}">
                <p14:modId xmlns:p14="http://schemas.microsoft.com/office/powerpoint/2010/main" val="1174506915"/>
              </p:ext>
            </p:extLst>
          </p:nvPr>
        </p:nvGraphicFramePr>
        <p:xfrm>
          <a:off x="1395248" y="1233631"/>
          <a:ext cx="10676509" cy="5527897"/>
        </p:xfrm>
        <a:graphic>
          <a:graphicData uri="http://schemas.openxmlformats.org/drawingml/2006/table">
            <a:tbl>
              <a:tblPr firstRow="1" firstCol="1" bandRow="1">
                <a:tableStyleId>{5C22544A-7EE6-4342-B048-85BDC9FD1C3A}</a:tableStyleId>
              </a:tblPr>
              <a:tblGrid>
                <a:gridCol w="5497848">
                  <a:extLst>
                    <a:ext uri="{9D8B030D-6E8A-4147-A177-3AD203B41FA5}">
                      <a16:colId xmlns:a16="http://schemas.microsoft.com/office/drawing/2014/main" val="3456774648"/>
                    </a:ext>
                  </a:extLst>
                </a:gridCol>
                <a:gridCol w="5178661">
                  <a:extLst>
                    <a:ext uri="{9D8B030D-6E8A-4147-A177-3AD203B41FA5}">
                      <a16:colId xmlns:a16="http://schemas.microsoft.com/office/drawing/2014/main" val="2461463171"/>
                    </a:ext>
                  </a:extLst>
                </a:gridCol>
              </a:tblGrid>
              <a:tr h="317486">
                <a:tc>
                  <a:txBody>
                    <a:bodyPr/>
                    <a:lstStyle/>
                    <a:p>
                      <a:pPr algn="ctr">
                        <a:lnSpc>
                          <a:spcPct val="107000"/>
                        </a:lnSpc>
                        <a:spcAft>
                          <a:spcPts val="800"/>
                        </a:spcAft>
                      </a:pPr>
                      <a:r>
                        <a:rPr lang="pl-PL" sz="2000" dirty="0">
                          <a:effectLst/>
                        </a:rPr>
                        <a:t>Wskaźnik</a:t>
                      </a:r>
                      <a:endParaRPr lang="pl-P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28792" marR="28792" marT="0" marB="0">
                    <a:solidFill>
                      <a:schemeClr val="accent3">
                        <a:lumMod val="50000"/>
                      </a:schemeClr>
                    </a:solidFill>
                  </a:tcPr>
                </a:tc>
                <a:tc>
                  <a:txBody>
                    <a:bodyPr/>
                    <a:lstStyle/>
                    <a:p>
                      <a:pPr algn="ctr">
                        <a:lnSpc>
                          <a:spcPct val="107000"/>
                        </a:lnSpc>
                        <a:spcAft>
                          <a:spcPts val="800"/>
                        </a:spcAft>
                      </a:pPr>
                      <a:r>
                        <a:rPr lang="pl-PL" sz="2000" dirty="0">
                          <a:effectLst/>
                        </a:rPr>
                        <a:t>Definicja</a:t>
                      </a:r>
                      <a:endParaRPr lang="pl-P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28792" marR="28792" marT="0" marB="0">
                    <a:solidFill>
                      <a:schemeClr val="accent3">
                        <a:lumMod val="50000"/>
                      </a:schemeClr>
                    </a:solidFill>
                  </a:tcPr>
                </a:tc>
                <a:extLst>
                  <a:ext uri="{0D108BD9-81ED-4DB2-BD59-A6C34878D82A}">
                    <a16:rowId xmlns:a16="http://schemas.microsoft.com/office/drawing/2014/main" val="2605663927"/>
                  </a:ext>
                </a:extLst>
              </a:tr>
              <a:tr h="3733386">
                <a:tc>
                  <a:txBody>
                    <a:bodyPr/>
                    <a:lstStyle/>
                    <a:p>
                      <a:pPr>
                        <a:lnSpc>
                          <a:spcPct val="107000"/>
                        </a:lnSpc>
                        <a:spcAft>
                          <a:spcPts val="800"/>
                        </a:spcAft>
                      </a:pPr>
                      <a:r>
                        <a:rPr lang="pl-PL" sz="1400" dirty="0">
                          <a:effectLst/>
                        </a:rPr>
                        <a:t>Wskaźnik produktu </a:t>
                      </a:r>
                    </a:p>
                    <a:p>
                      <a:pPr>
                        <a:lnSpc>
                          <a:spcPct val="107000"/>
                        </a:lnSpc>
                        <a:spcAft>
                          <a:spcPts val="800"/>
                        </a:spcAft>
                      </a:pPr>
                      <a:r>
                        <a:rPr lang="pl-PL" sz="1400" i="1" dirty="0">
                          <a:effectLst/>
                          <a:latin typeface="+mn-lt"/>
                          <a:ea typeface="Calibri" panose="020F0502020204030204" pitchFamily="34" charset="0"/>
                          <a:cs typeface="Times New Roman" panose="02020603050405020304" pitchFamily="18" charset="0"/>
                        </a:rPr>
                        <a:t>„Liczba osób objętych usługami świadczonymi w społeczności lokalnej w programie”</a:t>
                      </a:r>
                    </a:p>
                  </a:txBody>
                  <a:tcPr marL="28792" marR="28792" marT="0" marB="0"/>
                </a:tc>
                <a:tc>
                  <a:txBody>
                    <a:bodyPr/>
                    <a:lstStyle/>
                    <a:p>
                      <a:r>
                        <a:rPr lang="pl-PL" sz="1200" kern="1200" dirty="0">
                          <a:solidFill>
                            <a:schemeClr val="dk1"/>
                          </a:solidFill>
                          <a:effectLst/>
                          <a:latin typeface="+mn-lt"/>
                          <a:ea typeface="+mn-ea"/>
                          <a:cs typeface="+mn-cs"/>
                        </a:rPr>
                        <a:t>Wskaźnik obejmuje osoby, które rozpoczęły udział w projektach przewidujących wsparcie w postaci usług społecznych lub zdrowotnych jako odbiorcy tych usług.</a:t>
                      </a:r>
                    </a:p>
                    <a:p>
                      <a:endParaRPr lang="pl-PL" sz="1200" kern="1200" dirty="0">
                        <a:solidFill>
                          <a:schemeClr val="dk1"/>
                        </a:solidFill>
                        <a:effectLst/>
                        <a:latin typeface="+mn-lt"/>
                        <a:ea typeface="+mn-ea"/>
                        <a:cs typeface="+mn-cs"/>
                      </a:endParaRPr>
                    </a:p>
                    <a:p>
                      <a:r>
                        <a:rPr lang="pl-PL" sz="1200" kern="1200" dirty="0">
                          <a:solidFill>
                            <a:schemeClr val="dk1"/>
                          </a:solidFill>
                          <a:effectLst/>
                          <a:latin typeface="+mn-lt"/>
                          <a:ea typeface="+mn-ea"/>
                          <a:cs typeface="+mn-cs"/>
                        </a:rPr>
                        <a:t>Za usługę świadczoną w społeczności lokalnej należy rozumieć usługę społeczną lub zdrowotną, umożliwiającą osobom niezależne życie w środowisku lokalnym. Usługi te zapobiegają odizolowaniu osób od rodziny lub społeczności lokalnej, a gdy to nie jest możliwe, gwarantują tym osobom warunki życia jak najbardziej zbliżone do warunków domowych i rodzinnych oraz umożliwiają podtrzymywanie więzi rodzinnych i sąsiedzkich.</a:t>
                      </a:r>
                    </a:p>
                    <a:p>
                      <a:endParaRPr lang="pl-PL" sz="1200" kern="1200" dirty="0">
                        <a:solidFill>
                          <a:schemeClr val="dk1"/>
                        </a:solidFill>
                        <a:effectLst/>
                        <a:latin typeface="+mn-lt"/>
                        <a:ea typeface="+mn-ea"/>
                        <a:cs typeface="+mn-cs"/>
                      </a:endParaRPr>
                    </a:p>
                    <a:p>
                      <a:r>
                        <a:rPr lang="pl-PL" sz="1200" kern="1200" dirty="0">
                          <a:solidFill>
                            <a:schemeClr val="dk1"/>
                          </a:solidFill>
                          <a:effectLst/>
                          <a:latin typeface="+mn-lt"/>
                          <a:ea typeface="+mn-ea"/>
                          <a:cs typeface="+mn-cs"/>
                        </a:rPr>
                        <a:t>Za usługę zdrowotną należy rozumieć każde świadczenie opieki zdrowotnej rozumiane zgodnie z art. 5 pkt 40 ustawy o świadczeniach opieki zdrowotnej finansowanych ze środków publicznych z dnia 27 sierpnia 2004 r.</a:t>
                      </a:r>
                    </a:p>
                    <a:p>
                      <a:endParaRPr lang="pl-PL" sz="1200" kern="1200" dirty="0">
                        <a:solidFill>
                          <a:schemeClr val="dk1"/>
                        </a:solidFill>
                        <a:effectLst/>
                        <a:latin typeface="+mn-lt"/>
                        <a:ea typeface="+mn-ea"/>
                        <a:cs typeface="+mn-cs"/>
                      </a:endParaRPr>
                    </a:p>
                    <a:p>
                      <a:r>
                        <a:rPr lang="pl-PL" sz="1200" kern="1200" dirty="0">
                          <a:solidFill>
                            <a:schemeClr val="dk1"/>
                          </a:solidFill>
                          <a:effectLst/>
                          <a:latin typeface="+mn-lt"/>
                          <a:ea typeface="+mn-ea"/>
                          <a:cs typeface="+mn-cs"/>
                        </a:rPr>
                        <a:t>Usługi społeczne należy rozumieć zgodnie z definicją usług społecznych świadczonych w społeczności lokalnej wskazaną w wytycznych ministra właściwego ds. rozwoju regionalnego.</a:t>
                      </a:r>
                      <a:endParaRPr lang="pl-PL"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28792" marR="28792" marT="0" marB="0"/>
                </a:tc>
                <a:extLst>
                  <a:ext uri="{0D108BD9-81ED-4DB2-BD59-A6C34878D82A}">
                    <a16:rowId xmlns:a16="http://schemas.microsoft.com/office/drawing/2014/main" val="2398817516"/>
                  </a:ext>
                </a:extLst>
              </a:tr>
              <a:tr h="1477025">
                <a:tc>
                  <a:txBody>
                    <a:bodyPr/>
                    <a:lstStyle/>
                    <a:p>
                      <a:pPr>
                        <a:lnSpc>
                          <a:spcPct val="107000"/>
                        </a:lnSpc>
                        <a:spcAft>
                          <a:spcPts val="800"/>
                        </a:spcAft>
                      </a:pPr>
                      <a:r>
                        <a:rPr lang="pl-PL" sz="1400" dirty="0">
                          <a:effectLst/>
                        </a:rPr>
                        <a:t>Wskaźnik produktu </a:t>
                      </a:r>
                    </a:p>
                    <a:p>
                      <a:pPr>
                        <a:lnSpc>
                          <a:spcPct val="107000"/>
                        </a:lnSpc>
                        <a:spcAft>
                          <a:spcPts val="800"/>
                        </a:spcAft>
                      </a:pPr>
                      <a:r>
                        <a:rPr lang="pl-PL" sz="1400" i="1" dirty="0">
                          <a:effectLst/>
                          <a:latin typeface="Century Gothic" panose="020B0502020202020204" pitchFamily="34" charset="0"/>
                          <a:ea typeface="Calibri" panose="020F0502020204030204" pitchFamily="34" charset="0"/>
                          <a:cs typeface="Times New Roman" panose="02020603050405020304" pitchFamily="18" charset="0"/>
                        </a:rPr>
                        <a:t>„Liczba osób pochodzących z obszarów wiejskich objętych wsparciem w programie”</a:t>
                      </a:r>
                    </a:p>
                  </a:txBody>
                  <a:tcPr marL="28792" marR="28792" marT="0" marB="0"/>
                </a:tc>
                <a:tc>
                  <a:txBody>
                    <a:bodyPr/>
                    <a:lstStyle/>
                    <a:p>
                      <a:pPr algn="l">
                        <a:lnSpc>
                          <a:spcPct val="107000"/>
                        </a:lnSpc>
                        <a:spcAft>
                          <a:spcPts val="800"/>
                        </a:spcAft>
                      </a:pPr>
                      <a:r>
                        <a:rPr lang="pl-PL" sz="1200" dirty="0">
                          <a:effectLst/>
                        </a:rPr>
                        <a:t>Definicja jak we wskaźniku produktu CS f</a:t>
                      </a:r>
                      <a:endParaRPr lang="pl-PL"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28792" marR="28792" marT="0" marB="0"/>
                </a:tc>
                <a:extLst>
                  <a:ext uri="{0D108BD9-81ED-4DB2-BD59-A6C34878D82A}">
                    <a16:rowId xmlns:a16="http://schemas.microsoft.com/office/drawing/2014/main" val="2489880295"/>
                  </a:ext>
                </a:extLst>
              </a:tr>
            </a:tbl>
          </a:graphicData>
        </a:graphic>
      </p:graphicFrame>
      <p:pic>
        <p:nvPicPr>
          <p:cNvPr id="5" name="Obraz 4">
            <a:extLst>
              <a:ext uri="{FF2B5EF4-FFF2-40B4-BE49-F238E27FC236}">
                <a16:creationId xmlns:a16="http://schemas.microsoft.com/office/drawing/2014/main" id="{30BBA421-A73C-4086-A882-63385C6E9DE2}"/>
              </a:ext>
            </a:extLst>
          </p:cNvPr>
          <p:cNvPicPr>
            <a:picLocks noChangeAspect="1"/>
          </p:cNvPicPr>
          <p:nvPr/>
        </p:nvPicPr>
        <p:blipFill>
          <a:blip r:embed="rId2"/>
          <a:stretch>
            <a:fillRect/>
          </a:stretch>
        </p:blipFill>
        <p:spPr>
          <a:xfrm>
            <a:off x="10869468" y="208686"/>
            <a:ext cx="1270289" cy="851094"/>
          </a:xfrm>
          <a:prstGeom prst="rect">
            <a:avLst/>
          </a:prstGeom>
        </p:spPr>
      </p:pic>
    </p:spTree>
    <p:extLst>
      <p:ext uri="{BB962C8B-B14F-4D97-AF65-F5344CB8AC3E}">
        <p14:creationId xmlns:p14="http://schemas.microsoft.com/office/powerpoint/2010/main" val="293274354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ela 4">
            <a:extLst>
              <a:ext uri="{FF2B5EF4-FFF2-40B4-BE49-F238E27FC236}">
                <a16:creationId xmlns:a16="http://schemas.microsoft.com/office/drawing/2014/main" id="{FC8DECFC-54CD-49DA-B6D8-8FFEA665D994}"/>
              </a:ext>
            </a:extLst>
          </p:cNvPr>
          <p:cNvGraphicFramePr>
            <a:graphicFrameLocks noGrp="1"/>
          </p:cNvGraphicFramePr>
          <p:nvPr>
            <p:extLst>
              <p:ext uri="{D42A27DB-BD31-4B8C-83A1-F6EECF244321}">
                <p14:modId xmlns:p14="http://schemas.microsoft.com/office/powerpoint/2010/main" val="2467769128"/>
              </p:ext>
            </p:extLst>
          </p:nvPr>
        </p:nvGraphicFramePr>
        <p:xfrm>
          <a:off x="1337413" y="1258462"/>
          <a:ext cx="10676509" cy="4050872"/>
        </p:xfrm>
        <a:graphic>
          <a:graphicData uri="http://schemas.openxmlformats.org/drawingml/2006/table">
            <a:tbl>
              <a:tblPr firstRow="1" firstCol="1" bandRow="1">
                <a:tableStyleId>{5C22544A-7EE6-4342-B048-85BDC9FD1C3A}</a:tableStyleId>
              </a:tblPr>
              <a:tblGrid>
                <a:gridCol w="5497848">
                  <a:extLst>
                    <a:ext uri="{9D8B030D-6E8A-4147-A177-3AD203B41FA5}">
                      <a16:colId xmlns:a16="http://schemas.microsoft.com/office/drawing/2014/main" val="3456774648"/>
                    </a:ext>
                  </a:extLst>
                </a:gridCol>
                <a:gridCol w="5178661">
                  <a:extLst>
                    <a:ext uri="{9D8B030D-6E8A-4147-A177-3AD203B41FA5}">
                      <a16:colId xmlns:a16="http://schemas.microsoft.com/office/drawing/2014/main" val="2461463171"/>
                    </a:ext>
                  </a:extLst>
                </a:gridCol>
              </a:tblGrid>
              <a:tr h="317486">
                <a:tc>
                  <a:txBody>
                    <a:bodyPr/>
                    <a:lstStyle/>
                    <a:p>
                      <a:pPr algn="ctr">
                        <a:lnSpc>
                          <a:spcPct val="107000"/>
                        </a:lnSpc>
                        <a:spcAft>
                          <a:spcPts val="800"/>
                        </a:spcAft>
                      </a:pPr>
                      <a:r>
                        <a:rPr lang="pl-PL" sz="2000" dirty="0">
                          <a:effectLst/>
                        </a:rPr>
                        <a:t>Wskaźnik</a:t>
                      </a:r>
                      <a:endParaRPr lang="pl-P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28792" marR="28792" marT="0" marB="0">
                    <a:solidFill>
                      <a:schemeClr val="accent3">
                        <a:lumMod val="50000"/>
                      </a:schemeClr>
                    </a:solidFill>
                  </a:tcPr>
                </a:tc>
                <a:tc>
                  <a:txBody>
                    <a:bodyPr/>
                    <a:lstStyle/>
                    <a:p>
                      <a:pPr algn="ctr">
                        <a:lnSpc>
                          <a:spcPct val="107000"/>
                        </a:lnSpc>
                        <a:spcAft>
                          <a:spcPts val="800"/>
                        </a:spcAft>
                      </a:pPr>
                      <a:r>
                        <a:rPr lang="pl-PL" sz="2000" dirty="0">
                          <a:effectLst/>
                        </a:rPr>
                        <a:t>Definicja</a:t>
                      </a:r>
                      <a:endParaRPr lang="pl-P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28792" marR="28792" marT="0" marB="0">
                    <a:solidFill>
                      <a:schemeClr val="accent3">
                        <a:lumMod val="50000"/>
                      </a:schemeClr>
                    </a:solidFill>
                  </a:tcPr>
                </a:tc>
                <a:extLst>
                  <a:ext uri="{0D108BD9-81ED-4DB2-BD59-A6C34878D82A}">
                    <a16:rowId xmlns:a16="http://schemas.microsoft.com/office/drawing/2014/main" val="2605663927"/>
                  </a:ext>
                </a:extLst>
              </a:tr>
              <a:tr h="3733386">
                <a:tc>
                  <a:txBody>
                    <a:bodyPr/>
                    <a:lstStyle/>
                    <a:p>
                      <a:pPr>
                        <a:lnSpc>
                          <a:spcPct val="107000"/>
                        </a:lnSpc>
                        <a:spcAft>
                          <a:spcPts val="800"/>
                        </a:spcAft>
                      </a:pPr>
                      <a:r>
                        <a:rPr lang="pl-PL" sz="1400" dirty="0">
                          <a:effectLst/>
                        </a:rPr>
                        <a:t>Wskaźnik rezultatu</a:t>
                      </a:r>
                    </a:p>
                    <a:p>
                      <a:pPr>
                        <a:lnSpc>
                          <a:spcPct val="107000"/>
                        </a:lnSpc>
                        <a:spcAft>
                          <a:spcPts val="800"/>
                        </a:spcAft>
                      </a:pPr>
                      <a:r>
                        <a:rPr lang="pl-PL" sz="1400" i="1" dirty="0">
                          <a:effectLst/>
                          <a:latin typeface="+mn-lt"/>
                          <a:ea typeface="Calibri" panose="020F0502020204030204" pitchFamily="34" charset="0"/>
                          <a:cs typeface="Times New Roman" panose="02020603050405020304" pitchFamily="18" charset="0"/>
                        </a:rPr>
                        <a:t>„Liczba utworzonych miejsc świadczenia usług w społeczności lokalnej”</a:t>
                      </a:r>
                    </a:p>
                  </a:txBody>
                  <a:tcPr marL="28792" marR="28792" marT="0" marB="0"/>
                </a:tc>
                <a:tc>
                  <a:txBody>
                    <a:bodyPr/>
                    <a:lstStyle/>
                    <a:p>
                      <a:r>
                        <a:rPr lang="pl-PL" sz="1200" kern="1200" dirty="0">
                          <a:solidFill>
                            <a:schemeClr val="dk1"/>
                          </a:solidFill>
                          <a:effectLst/>
                          <a:latin typeface="+mn-lt"/>
                          <a:ea typeface="+mn-ea"/>
                          <a:cs typeface="+mn-cs"/>
                        </a:rPr>
                        <a:t>Wskaźnik obejmuje nowo utworzone dzięki wsparciu EFS+ miejsca stacjonarnego świadczenia usług społecznych lub zdrowotnych w społeczności lokalnej. </a:t>
                      </a:r>
                    </a:p>
                    <a:p>
                      <a:endParaRPr lang="pl-PL" sz="1200" kern="1200" dirty="0">
                        <a:solidFill>
                          <a:schemeClr val="dk1"/>
                        </a:solidFill>
                        <a:effectLst/>
                        <a:latin typeface="+mn-lt"/>
                        <a:ea typeface="+mn-ea"/>
                        <a:cs typeface="+mn-cs"/>
                      </a:endParaRPr>
                    </a:p>
                    <a:p>
                      <a:r>
                        <a:rPr lang="pl-PL" sz="1200" kern="1200" dirty="0">
                          <a:solidFill>
                            <a:schemeClr val="dk1"/>
                          </a:solidFill>
                          <a:effectLst/>
                          <a:latin typeface="+mn-lt"/>
                          <a:ea typeface="+mn-ea"/>
                          <a:cs typeface="+mn-cs"/>
                        </a:rPr>
                        <a:t>Liczbę miejsc należy monitorować jako potencjał danej placówki/ośrodka/mieszkania itp. do świadczenia usług, tj. liczbę osób, które mogą w tym samym momencie jednocześnie skorzystać z oferowanych usług (a nie miejsce jako obiekt, w którym dana usługa jest świadczona).</a:t>
                      </a:r>
                    </a:p>
                    <a:p>
                      <a:endParaRPr lang="pl-PL" sz="1200" kern="1200" dirty="0">
                        <a:solidFill>
                          <a:schemeClr val="dk1"/>
                        </a:solidFill>
                        <a:effectLst/>
                        <a:latin typeface="+mn-lt"/>
                        <a:ea typeface="+mn-ea"/>
                        <a:cs typeface="+mn-cs"/>
                      </a:endParaRPr>
                    </a:p>
                    <a:p>
                      <a:r>
                        <a:rPr lang="pl-PL" sz="1200" kern="1200" dirty="0">
                          <a:solidFill>
                            <a:schemeClr val="dk1"/>
                          </a:solidFill>
                          <a:effectLst/>
                          <a:latin typeface="+mn-lt"/>
                          <a:ea typeface="+mn-ea"/>
                          <a:cs typeface="+mn-cs"/>
                        </a:rPr>
                        <a:t>Przykład: w przypadku utworzonego w projekcie mieszkania wspomaganego, mogącego jednocześnie przyjąć 5 osób, należy wykazać 5 utworzonych miejsc świadczenia usług.</a:t>
                      </a:r>
                    </a:p>
                    <a:p>
                      <a:r>
                        <a:rPr lang="pl-PL" sz="1200" kern="1200" dirty="0">
                          <a:solidFill>
                            <a:schemeClr val="dk1"/>
                          </a:solidFill>
                          <a:effectLst/>
                          <a:latin typeface="+mn-lt"/>
                          <a:ea typeface="+mn-ea"/>
                          <a:cs typeface="+mn-cs"/>
                        </a:rPr>
                        <a:t>W przypadku wsparcia istniejących wcześniej placówek świadczenia usług do wskaźnika zliczane są wyłącznie nowe miejsca utworzone dzięki wsparciu EFS+. </a:t>
                      </a:r>
                    </a:p>
                    <a:p>
                      <a:r>
                        <a:rPr lang="pl-PL" sz="1200" kern="1200" dirty="0">
                          <a:solidFill>
                            <a:schemeClr val="dk1"/>
                          </a:solidFill>
                          <a:effectLst/>
                          <a:latin typeface="+mn-lt"/>
                          <a:ea typeface="+mn-ea"/>
                          <a:cs typeface="+mn-cs"/>
                        </a:rPr>
                        <a:t>Wskaźnik mierzony w ciągu 4 tygodni od zakończenia projektu.  Obowiązek weryfikacji wartości wskaźnika należy do instytucji</a:t>
                      </a:r>
                      <a:r>
                        <a:rPr lang="pl-PL" sz="1800" kern="1200" dirty="0">
                          <a:solidFill>
                            <a:schemeClr val="dk1"/>
                          </a:solidFill>
                          <a:effectLst/>
                          <a:latin typeface="+mn-lt"/>
                          <a:ea typeface="+mn-ea"/>
                          <a:cs typeface="+mn-cs"/>
                        </a:rPr>
                        <a:t> </a:t>
                      </a:r>
                      <a:r>
                        <a:rPr lang="pl-PL" sz="1200" kern="1200" dirty="0">
                          <a:solidFill>
                            <a:schemeClr val="dk1"/>
                          </a:solidFill>
                          <a:effectLst/>
                          <a:latin typeface="+mn-lt"/>
                          <a:ea typeface="+mn-ea"/>
                          <a:cs typeface="+mn-cs"/>
                        </a:rPr>
                        <a:t>podpisującej umowę z beneficjentem.</a:t>
                      </a:r>
                      <a:endParaRPr lang="pl-PL"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28792" marR="28792" marT="0" marB="0"/>
                </a:tc>
                <a:extLst>
                  <a:ext uri="{0D108BD9-81ED-4DB2-BD59-A6C34878D82A}">
                    <a16:rowId xmlns:a16="http://schemas.microsoft.com/office/drawing/2014/main" val="2398817516"/>
                  </a:ext>
                </a:extLst>
              </a:tr>
            </a:tbl>
          </a:graphicData>
        </a:graphic>
      </p:graphicFrame>
      <p:pic>
        <p:nvPicPr>
          <p:cNvPr id="6" name="Obraz 5">
            <a:extLst>
              <a:ext uri="{FF2B5EF4-FFF2-40B4-BE49-F238E27FC236}">
                <a16:creationId xmlns:a16="http://schemas.microsoft.com/office/drawing/2014/main" id="{2C1DF044-4A2D-4765-9F34-7300858A43A2}"/>
              </a:ext>
            </a:extLst>
          </p:cNvPr>
          <p:cNvPicPr>
            <a:picLocks noChangeAspect="1"/>
          </p:cNvPicPr>
          <p:nvPr/>
        </p:nvPicPr>
        <p:blipFill>
          <a:blip r:embed="rId2"/>
          <a:stretch>
            <a:fillRect/>
          </a:stretch>
        </p:blipFill>
        <p:spPr>
          <a:xfrm>
            <a:off x="10869468" y="208686"/>
            <a:ext cx="1270289" cy="851094"/>
          </a:xfrm>
          <a:prstGeom prst="rect">
            <a:avLst/>
          </a:prstGeom>
        </p:spPr>
      </p:pic>
      <p:sp>
        <p:nvSpPr>
          <p:cNvPr id="7" name="Tytuł 1">
            <a:extLst>
              <a:ext uri="{FF2B5EF4-FFF2-40B4-BE49-F238E27FC236}">
                <a16:creationId xmlns:a16="http://schemas.microsoft.com/office/drawing/2014/main" id="{ABB9FD8B-3CC4-464C-BFA2-C9C2E5DB4DF3}"/>
              </a:ext>
            </a:extLst>
          </p:cNvPr>
          <p:cNvSpPr>
            <a:spLocks noGrp="1"/>
          </p:cNvSpPr>
          <p:nvPr>
            <p:ph type="title"/>
          </p:nvPr>
        </p:nvSpPr>
        <p:spPr>
          <a:xfrm>
            <a:off x="1796766" y="156560"/>
            <a:ext cx="10114082" cy="1280890"/>
          </a:xfrm>
        </p:spPr>
        <p:txBody>
          <a:bodyPr>
            <a:normAutofit/>
          </a:bodyPr>
          <a:lstStyle/>
          <a:p>
            <a:r>
              <a:rPr lang="pl-PL" sz="2400" b="1" dirty="0">
                <a:solidFill>
                  <a:schemeClr val="accent5">
                    <a:lumMod val="75000"/>
                  </a:schemeClr>
                </a:solidFill>
              </a:rPr>
              <a:t>CS k</a:t>
            </a:r>
            <a:r>
              <a:rPr lang="pl-PL" sz="2400" b="1" dirty="0">
                <a:solidFill>
                  <a:schemeClr val="tx1"/>
                </a:solidFill>
              </a:rPr>
              <a:t> – Rozwój gospodarstw zielonych</a:t>
            </a:r>
            <a:endParaRPr lang="pl-PL" sz="1200" dirty="0"/>
          </a:p>
        </p:txBody>
      </p:sp>
    </p:spTree>
    <p:extLst>
      <p:ext uri="{BB962C8B-B14F-4D97-AF65-F5344CB8AC3E}">
        <p14:creationId xmlns:p14="http://schemas.microsoft.com/office/powerpoint/2010/main" val="260656366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Obraz 5">
            <a:extLst>
              <a:ext uri="{FF2B5EF4-FFF2-40B4-BE49-F238E27FC236}">
                <a16:creationId xmlns:a16="http://schemas.microsoft.com/office/drawing/2014/main" id="{2C1DF044-4A2D-4765-9F34-7300858A43A2}"/>
              </a:ext>
            </a:extLst>
          </p:cNvPr>
          <p:cNvPicPr>
            <a:picLocks noChangeAspect="1"/>
          </p:cNvPicPr>
          <p:nvPr/>
        </p:nvPicPr>
        <p:blipFill>
          <a:blip r:embed="rId2"/>
          <a:stretch>
            <a:fillRect/>
          </a:stretch>
        </p:blipFill>
        <p:spPr>
          <a:xfrm>
            <a:off x="10869468" y="208686"/>
            <a:ext cx="1270289" cy="851094"/>
          </a:xfrm>
          <a:prstGeom prst="rect">
            <a:avLst/>
          </a:prstGeom>
        </p:spPr>
      </p:pic>
      <p:sp>
        <p:nvSpPr>
          <p:cNvPr id="7" name="Tytuł 1">
            <a:extLst>
              <a:ext uri="{FF2B5EF4-FFF2-40B4-BE49-F238E27FC236}">
                <a16:creationId xmlns:a16="http://schemas.microsoft.com/office/drawing/2014/main" id="{ABB9FD8B-3CC4-464C-BFA2-C9C2E5DB4DF3}"/>
              </a:ext>
            </a:extLst>
          </p:cNvPr>
          <p:cNvSpPr>
            <a:spLocks noGrp="1"/>
          </p:cNvSpPr>
          <p:nvPr>
            <p:ph type="title"/>
          </p:nvPr>
        </p:nvSpPr>
        <p:spPr>
          <a:xfrm>
            <a:off x="1796766" y="156560"/>
            <a:ext cx="10114082" cy="1280890"/>
          </a:xfrm>
        </p:spPr>
        <p:txBody>
          <a:bodyPr>
            <a:normAutofit/>
          </a:bodyPr>
          <a:lstStyle/>
          <a:p>
            <a:r>
              <a:rPr lang="pl-PL" sz="2400" b="1" dirty="0">
                <a:solidFill>
                  <a:schemeClr val="accent5">
                    <a:lumMod val="75000"/>
                  </a:schemeClr>
                </a:solidFill>
              </a:rPr>
              <a:t>CS l</a:t>
            </a:r>
            <a:r>
              <a:rPr lang="pl-PL" sz="2400" b="1" dirty="0">
                <a:solidFill>
                  <a:schemeClr val="tx1"/>
                </a:solidFill>
              </a:rPr>
              <a:t> – Rozwój potencjału społeczności lokalnych</a:t>
            </a:r>
            <a:endParaRPr lang="pl-PL" sz="1200" dirty="0"/>
          </a:p>
        </p:txBody>
      </p:sp>
      <p:graphicFrame>
        <p:nvGraphicFramePr>
          <p:cNvPr id="8" name="Tabela 7">
            <a:extLst>
              <a:ext uri="{FF2B5EF4-FFF2-40B4-BE49-F238E27FC236}">
                <a16:creationId xmlns:a16="http://schemas.microsoft.com/office/drawing/2014/main" id="{448B6A37-ED8D-4F06-8970-F634E225ECB8}"/>
              </a:ext>
            </a:extLst>
          </p:cNvPr>
          <p:cNvGraphicFramePr>
            <a:graphicFrameLocks noGrp="1"/>
          </p:cNvGraphicFramePr>
          <p:nvPr>
            <p:extLst>
              <p:ext uri="{D42A27DB-BD31-4B8C-83A1-F6EECF244321}">
                <p14:modId xmlns:p14="http://schemas.microsoft.com/office/powerpoint/2010/main" val="219910532"/>
              </p:ext>
            </p:extLst>
          </p:nvPr>
        </p:nvGraphicFramePr>
        <p:xfrm>
          <a:off x="1395248" y="1233631"/>
          <a:ext cx="10676509" cy="3515100"/>
        </p:xfrm>
        <a:graphic>
          <a:graphicData uri="http://schemas.openxmlformats.org/drawingml/2006/table">
            <a:tbl>
              <a:tblPr firstRow="1" firstCol="1" bandRow="1">
                <a:tableStyleId>{5C22544A-7EE6-4342-B048-85BDC9FD1C3A}</a:tableStyleId>
              </a:tblPr>
              <a:tblGrid>
                <a:gridCol w="5497848">
                  <a:extLst>
                    <a:ext uri="{9D8B030D-6E8A-4147-A177-3AD203B41FA5}">
                      <a16:colId xmlns:a16="http://schemas.microsoft.com/office/drawing/2014/main" val="3456774648"/>
                    </a:ext>
                  </a:extLst>
                </a:gridCol>
                <a:gridCol w="5178661">
                  <a:extLst>
                    <a:ext uri="{9D8B030D-6E8A-4147-A177-3AD203B41FA5}">
                      <a16:colId xmlns:a16="http://schemas.microsoft.com/office/drawing/2014/main" val="2461463171"/>
                    </a:ext>
                  </a:extLst>
                </a:gridCol>
              </a:tblGrid>
              <a:tr h="317486">
                <a:tc>
                  <a:txBody>
                    <a:bodyPr/>
                    <a:lstStyle/>
                    <a:p>
                      <a:pPr algn="ctr">
                        <a:lnSpc>
                          <a:spcPct val="107000"/>
                        </a:lnSpc>
                        <a:spcAft>
                          <a:spcPts val="800"/>
                        </a:spcAft>
                      </a:pPr>
                      <a:r>
                        <a:rPr lang="pl-PL" sz="2000" dirty="0">
                          <a:effectLst/>
                        </a:rPr>
                        <a:t>Wskaźnik</a:t>
                      </a:r>
                      <a:endParaRPr lang="pl-P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28792" marR="28792" marT="0" marB="0">
                    <a:solidFill>
                      <a:schemeClr val="accent3">
                        <a:lumMod val="50000"/>
                      </a:schemeClr>
                    </a:solidFill>
                  </a:tcPr>
                </a:tc>
                <a:tc>
                  <a:txBody>
                    <a:bodyPr/>
                    <a:lstStyle/>
                    <a:p>
                      <a:pPr algn="ctr">
                        <a:lnSpc>
                          <a:spcPct val="107000"/>
                        </a:lnSpc>
                        <a:spcAft>
                          <a:spcPts val="800"/>
                        </a:spcAft>
                      </a:pPr>
                      <a:r>
                        <a:rPr lang="pl-PL" sz="2000" dirty="0">
                          <a:effectLst/>
                        </a:rPr>
                        <a:t>Definicja</a:t>
                      </a:r>
                      <a:endParaRPr lang="pl-P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28792" marR="28792" marT="0" marB="0">
                    <a:solidFill>
                      <a:schemeClr val="accent3">
                        <a:lumMod val="50000"/>
                      </a:schemeClr>
                    </a:solidFill>
                  </a:tcPr>
                </a:tc>
                <a:extLst>
                  <a:ext uri="{0D108BD9-81ED-4DB2-BD59-A6C34878D82A}">
                    <a16:rowId xmlns:a16="http://schemas.microsoft.com/office/drawing/2014/main" val="2605663927"/>
                  </a:ext>
                </a:extLst>
              </a:tr>
              <a:tr h="1720589">
                <a:tc>
                  <a:txBody>
                    <a:bodyPr/>
                    <a:lstStyle/>
                    <a:p>
                      <a:pPr>
                        <a:lnSpc>
                          <a:spcPct val="107000"/>
                        </a:lnSpc>
                        <a:spcAft>
                          <a:spcPts val="800"/>
                        </a:spcAft>
                      </a:pPr>
                      <a:r>
                        <a:rPr lang="pl-PL" sz="1400" dirty="0">
                          <a:effectLst/>
                        </a:rPr>
                        <a:t>Wskaźnik produktu </a:t>
                      </a:r>
                    </a:p>
                    <a:p>
                      <a:pPr>
                        <a:lnSpc>
                          <a:spcPct val="107000"/>
                        </a:lnSpc>
                        <a:spcAft>
                          <a:spcPts val="800"/>
                        </a:spcAft>
                      </a:pPr>
                      <a:r>
                        <a:rPr lang="pl-PL" sz="1400" i="1" dirty="0">
                          <a:effectLst/>
                          <a:latin typeface="+mn-lt"/>
                          <a:ea typeface="Calibri" panose="020F0502020204030204" pitchFamily="34" charset="0"/>
                          <a:cs typeface="Times New Roman" panose="02020603050405020304" pitchFamily="18" charset="0"/>
                        </a:rPr>
                        <a:t>„Całkowita liczba osób objętych wsparciem”</a:t>
                      </a:r>
                    </a:p>
                  </a:txBody>
                  <a:tcPr marL="28792" marR="28792" marT="0" marB="0"/>
                </a:tc>
                <a:tc>
                  <a:txBody>
                    <a:bodyPr/>
                    <a:lstStyle/>
                    <a:p>
                      <a:r>
                        <a:rPr lang="pl-PL" sz="1200" kern="1200" dirty="0">
                          <a:solidFill>
                            <a:schemeClr val="dk1"/>
                          </a:solidFill>
                          <a:effectLst/>
                          <a:latin typeface="+mn-lt"/>
                          <a:ea typeface="+mn-ea"/>
                          <a:cs typeface="+mn-cs"/>
                        </a:rPr>
                        <a:t>Wskaźnik mierzy liczbę uczestników, tj. osób bezpośrednio korzystających ze wsparcia EFS+. Inne osoby nie powinny być monitorowane w tym wskaźniku.</a:t>
                      </a:r>
                    </a:p>
                    <a:p>
                      <a:endParaRPr lang="pl-PL" sz="1200" kern="1200" dirty="0">
                        <a:solidFill>
                          <a:schemeClr val="dk1"/>
                        </a:solidFill>
                        <a:effectLst/>
                        <a:latin typeface="+mn-lt"/>
                        <a:ea typeface="+mn-ea"/>
                        <a:cs typeface="+mn-cs"/>
                      </a:endParaRPr>
                    </a:p>
                    <a:p>
                      <a:r>
                        <a:rPr lang="pl-PL" sz="1200" kern="1200" dirty="0">
                          <a:solidFill>
                            <a:schemeClr val="dk1"/>
                          </a:solidFill>
                          <a:effectLst/>
                          <a:latin typeface="+mn-lt"/>
                          <a:ea typeface="+mn-ea"/>
                          <a:cs typeface="+mn-cs"/>
                        </a:rPr>
                        <a:t>Wskaźnik mierzony w momencie rozpoczęcia udziału danej osoby w pierwszej formie wsparcia w projekcie. Jedna osoba wykazywana jest w ramach wskaźnika w projekcie, niezależnie od form wsparcia, z których skorzystała.</a:t>
                      </a:r>
                      <a:endParaRPr lang="pl-PL"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28792" marR="28792" marT="0" marB="0"/>
                </a:tc>
                <a:extLst>
                  <a:ext uri="{0D108BD9-81ED-4DB2-BD59-A6C34878D82A}">
                    <a16:rowId xmlns:a16="http://schemas.microsoft.com/office/drawing/2014/main" val="2398817516"/>
                  </a:ext>
                </a:extLst>
              </a:tr>
              <a:tr h="1477025">
                <a:tc>
                  <a:txBody>
                    <a:bodyPr/>
                    <a:lstStyle/>
                    <a:p>
                      <a:pPr>
                        <a:lnSpc>
                          <a:spcPct val="107000"/>
                        </a:lnSpc>
                        <a:spcAft>
                          <a:spcPts val="800"/>
                        </a:spcAft>
                      </a:pPr>
                      <a:r>
                        <a:rPr lang="pl-PL" sz="1400" dirty="0">
                          <a:effectLst/>
                        </a:rPr>
                        <a:t>Wskaźnik produktu </a:t>
                      </a:r>
                    </a:p>
                    <a:p>
                      <a:pPr>
                        <a:lnSpc>
                          <a:spcPct val="107000"/>
                        </a:lnSpc>
                        <a:spcAft>
                          <a:spcPts val="800"/>
                        </a:spcAft>
                      </a:pPr>
                      <a:r>
                        <a:rPr lang="pl-PL" sz="1400" i="1" dirty="0">
                          <a:effectLst/>
                          <a:latin typeface="Century Gothic" panose="020B0502020202020204" pitchFamily="34" charset="0"/>
                          <a:ea typeface="Calibri" panose="020F0502020204030204" pitchFamily="34" charset="0"/>
                          <a:cs typeface="Times New Roman" panose="02020603050405020304" pitchFamily="18" charset="0"/>
                        </a:rPr>
                        <a:t>„Liczba osób pochodzących z obszarów wiejskich objętych wsparciem w programie”</a:t>
                      </a:r>
                    </a:p>
                  </a:txBody>
                  <a:tcPr marL="28792" marR="28792" marT="0" marB="0"/>
                </a:tc>
                <a:tc>
                  <a:txBody>
                    <a:bodyPr/>
                    <a:lstStyle/>
                    <a:p>
                      <a:pPr algn="l">
                        <a:lnSpc>
                          <a:spcPct val="107000"/>
                        </a:lnSpc>
                        <a:spcAft>
                          <a:spcPts val="800"/>
                        </a:spcAft>
                      </a:pPr>
                      <a:r>
                        <a:rPr lang="pl-PL" sz="1200" dirty="0">
                          <a:effectLst/>
                        </a:rPr>
                        <a:t>Definicja jak we wskaźniku produktu CS f</a:t>
                      </a:r>
                      <a:endParaRPr lang="pl-PL"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28792" marR="28792" marT="0" marB="0"/>
                </a:tc>
                <a:extLst>
                  <a:ext uri="{0D108BD9-81ED-4DB2-BD59-A6C34878D82A}">
                    <a16:rowId xmlns:a16="http://schemas.microsoft.com/office/drawing/2014/main" val="2489880295"/>
                  </a:ext>
                </a:extLst>
              </a:tr>
            </a:tbl>
          </a:graphicData>
        </a:graphic>
      </p:graphicFrame>
      <p:graphicFrame>
        <p:nvGraphicFramePr>
          <p:cNvPr id="2" name="Tabela 1">
            <a:extLst>
              <a:ext uri="{FF2B5EF4-FFF2-40B4-BE49-F238E27FC236}">
                <a16:creationId xmlns:a16="http://schemas.microsoft.com/office/drawing/2014/main" id="{FF7412E3-FD82-404C-A6C0-1B693743F2BE}"/>
              </a:ext>
            </a:extLst>
          </p:cNvPr>
          <p:cNvGraphicFramePr>
            <a:graphicFrameLocks noGrp="1"/>
          </p:cNvGraphicFramePr>
          <p:nvPr>
            <p:extLst>
              <p:ext uri="{D42A27DB-BD31-4B8C-83A1-F6EECF244321}">
                <p14:modId xmlns:p14="http://schemas.microsoft.com/office/powerpoint/2010/main" val="1977577196"/>
              </p:ext>
            </p:extLst>
          </p:nvPr>
        </p:nvGraphicFramePr>
        <p:xfrm>
          <a:off x="1395248" y="4307080"/>
          <a:ext cx="10676509" cy="2247544"/>
        </p:xfrm>
        <a:graphic>
          <a:graphicData uri="http://schemas.openxmlformats.org/drawingml/2006/table">
            <a:tbl>
              <a:tblPr firstRow="1" firstCol="1" bandRow="1">
                <a:tableStyleId>{5C22544A-7EE6-4342-B048-85BDC9FD1C3A}</a:tableStyleId>
              </a:tblPr>
              <a:tblGrid>
                <a:gridCol w="5497848">
                  <a:extLst>
                    <a:ext uri="{9D8B030D-6E8A-4147-A177-3AD203B41FA5}">
                      <a16:colId xmlns:a16="http://schemas.microsoft.com/office/drawing/2014/main" val="3977068996"/>
                    </a:ext>
                  </a:extLst>
                </a:gridCol>
                <a:gridCol w="5178661">
                  <a:extLst>
                    <a:ext uri="{9D8B030D-6E8A-4147-A177-3AD203B41FA5}">
                      <a16:colId xmlns:a16="http://schemas.microsoft.com/office/drawing/2014/main" val="1137759426"/>
                    </a:ext>
                  </a:extLst>
                </a:gridCol>
              </a:tblGrid>
              <a:tr h="2247544">
                <a:tc>
                  <a:txBody>
                    <a:bodyPr/>
                    <a:lstStyle/>
                    <a:p>
                      <a:pPr>
                        <a:lnSpc>
                          <a:spcPct val="107000"/>
                        </a:lnSpc>
                        <a:spcAft>
                          <a:spcPts val="800"/>
                        </a:spcAft>
                      </a:pPr>
                      <a:r>
                        <a:rPr lang="pl-PL" sz="1400" dirty="0">
                          <a:effectLst/>
                        </a:rPr>
                        <a:t>Wskaźnik produktu </a:t>
                      </a:r>
                    </a:p>
                    <a:p>
                      <a:pPr>
                        <a:lnSpc>
                          <a:spcPct val="107000"/>
                        </a:lnSpc>
                        <a:spcAft>
                          <a:spcPts val="800"/>
                        </a:spcAft>
                      </a:pPr>
                      <a:r>
                        <a:rPr lang="pl-PL" sz="1400" i="1" dirty="0">
                          <a:effectLst/>
                          <a:latin typeface="Century Gothic" panose="020B0502020202020204" pitchFamily="34" charset="0"/>
                          <a:ea typeface="Calibri" panose="020F0502020204030204" pitchFamily="34" charset="0"/>
                          <a:cs typeface="Times New Roman" panose="02020603050405020304" pitchFamily="18" charset="0"/>
                        </a:rPr>
                        <a:t>„Liczba organizacji pozarządowych objętych wsparciem w programie”</a:t>
                      </a:r>
                    </a:p>
                  </a:txBody>
                  <a:tcPr marL="28792" marR="28792" marT="0" marB="0"/>
                </a:tc>
                <a:tc>
                  <a:txBody>
                    <a:bodyPr/>
                    <a:lstStyle/>
                    <a:p>
                      <a:pPr algn="l">
                        <a:lnSpc>
                          <a:spcPct val="107000"/>
                        </a:lnSpc>
                        <a:spcAft>
                          <a:spcPts val="800"/>
                        </a:spcAft>
                      </a:pPr>
                      <a:r>
                        <a:rPr lang="pl-PL" sz="1200" b="0" dirty="0">
                          <a:solidFill>
                            <a:schemeClr val="tx1"/>
                          </a:solidFill>
                          <a:effectLst/>
                        </a:rPr>
                        <a:t>Wskaźnik mierzony w momencie objęcia pierwszą formą wsparcia. Mierzy liczbę organizacji pozarządowych (definicja zgodna z Ustawą o pożytku publicznym i wolontariacie), które zostały objęte wsparciem zarówno pośrednim jak i bezpośrednim.  Jeden podmiot wykazywany jest niezależnie od liczby form wsparcia z których skorzystał.</a:t>
                      </a:r>
                      <a:endParaRPr lang="pl-PL" sz="12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28792" marR="28792" marT="0" marB="0">
                    <a:solidFill>
                      <a:schemeClr val="accent1">
                        <a:lumMod val="20000"/>
                        <a:lumOff val="80000"/>
                      </a:schemeClr>
                    </a:solidFill>
                  </a:tcPr>
                </a:tc>
                <a:extLst>
                  <a:ext uri="{0D108BD9-81ED-4DB2-BD59-A6C34878D82A}">
                    <a16:rowId xmlns:a16="http://schemas.microsoft.com/office/drawing/2014/main" val="1229650056"/>
                  </a:ext>
                </a:extLst>
              </a:tr>
            </a:tbl>
          </a:graphicData>
        </a:graphic>
      </p:graphicFrame>
    </p:spTree>
    <p:extLst>
      <p:ext uri="{BB962C8B-B14F-4D97-AF65-F5344CB8AC3E}">
        <p14:creationId xmlns:p14="http://schemas.microsoft.com/office/powerpoint/2010/main" val="216185441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Obraz 5">
            <a:extLst>
              <a:ext uri="{FF2B5EF4-FFF2-40B4-BE49-F238E27FC236}">
                <a16:creationId xmlns:a16="http://schemas.microsoft.com/office/drawing/2014/main" id="{2C1DF044-4A2D-4765-9F34-7300858A43A2}"/>
              </a:ext>
            </a:extLst>
          </p:cNvPr>
          <p:cNvPicPr>
            <a:picLocks noChangeAspect="1"/>
          </p:cNvPicPr>
          <p:nvPr/>
        </p:nvPicPr>
        <p:blipFill>
          <a:blip r:embed="rId2"/>
          <a:stretch>
            <a:fillRect/>
          </a:stretch>
        </p:blipFill>
        <p:spPr>
          <a:xfrm>
            <a:off x="10869468" y="208686"/>
            <a:ext cx="1270289" cy="851094"/>
          </a:xfrm>
          <a:prstGeom prst="rect">
            <a:avLst/>
          </a:prstGeom>
        </p:spPr>
      </p:pic>
      <p:sp>
        <p:nvSpPr>
          <p:cNvPr id="7" name="Tytuł 1">
            <a:extLst>
              <a:ext uri="{FF2B5EF4-FFF2-40B4-BE49-F238E27FC236}">
                <a16:creationId xmlns:a16="http://schemas.microsoft.com/office/drawing/2014/main" id="{ABB9FD8B-3CC4-464C-BFA2-C9C2E5DB4DF3}"/>
              </a:ext>
            </a:extLst>
          </p:cNvPr>
          <p:cNvSpPr>
            <a:spLocks noGrp="1"/>
          </p:cNvSpPr>
          <p:nvPr>
            <p:ph type="title"/>
          </p:nvPr>
        </p:nvSpPr>
        <p:spPr>
          <a:xfrm>
            <a:off x="1796766" y="156560"/>
            <a:ext cx="10114082" cy="1280890"/>
          </a:xfrm>
        </p:spPr>
        <p:txBody>
          <a:bodyPr>
            <a:normAutofit/>
          </a:bodyPr>
          <a:lstStyle/>
          <a:p>
            <a:r>
              <a:rPr lang="pl-PL" sz="2400" b="1" dirty="0">
                <a:solidFill>
                  <a:schemeClr val="accent5">
                    <a:lumMod val="75000"/>
                  </a:schemeClr>
                </a:solidFill>
              </a:rPr>
              <a:t>CS l</a:t>
            </a:r>
            <a:r>
              <a:rPr lang="pl-PL" sz="2400" b="1" dirty="0">
                <a:solidFill>
                  <a:schemeClr val="tx1"/>
                </a:solidFill>
              </a:rPr>
              <a:t> – Rozwój potencjału społeczności lokalnych</a:t>
            </a:r>
            <a:endParaRPr lang="pl-PL" sz="1200" dirty="0"/>
          </a:p>
        </p:txBody>
      </p:sp>
      <p:graphicFrame>
        <p:nvGraphicFramePr>
          <p:cNvPr id="8" name="Tabela 7">
            <a:extLst>
              <a:ext uri="{FF2B5EF4-FFF2-40B4-BE49-F238E27FC236}">
                <a16:creationId xmlns:a16="http://schemas.microsoft.com/office/drawing/2014/main" id="{448B6A37-ED8D-4F06-8970-F634E225ECB8}"/>
              </a:ext>
            </a:extLst>
          </p:cNvPr>
          <p:cNvGraphicFramePr>
            <a:graphicFrameLocks noGrp="1"/>
          </p:cNvGraphicFramePr>
          <p:nvPr>
            <p:extLst>
              <p:ext uri="{D42A27DB-BD31-4B8C-83A1-F6EECF244321}">
                <p14:modId xmlns:p14="http://schemas.microsoft.com/office/powerpoint/2010/main" val="885408415"/>
              </p:ext>
            </p:extLst>
          </p:nvPr>
        </p:nvGraphicFramePr>
        <p:xfrm>
          <a:off x="1395248" y="1233631"/>
          <a:ext cx="10676509" cy="5086351"/>
        </p:xfrm>
        <a:graphic>
          <a:graphicData uri="http://schemas.openxmlformats.org/drawingml/2006/table">
            <a:tbl>
              <a:tblPr firstRow="1" firstCol="1" bandRow="1">
                <a:tableStyleId>{5C22544A-7EE6-4342-B048-85BDC9FD1C3A}</a:tableStyleId>
              </a:tblPr>
              <a:tblGrid>
                <a:gridCol w="5497848">
                  <a:extLst>
                    <a:ext uri="{9D8B030D-6E8A-4147-A177-3AD203B41FA5}">
                      <a16:colId xmlns:a16="http://schemas.microsoft.com/office/drawing/2014/main" val="3456774648"/>
                    </a:ext>
                  </a:extLst>
                </a:gridCol>
                <a:gridCol w="5178661">
                  <a:extLst>
                    <a:ext uri="{9D8B030D-6E8A-4147-A177-3AD203B41FA5}">
                      <a16:colId xmlns:a16="http://schemas.microsoft.com/office/drawing/2014/main" val="2461463171"/>
                    </a:ext>
                  </a:extLst>
                </a:gridCol>
              </a:tblGrid>
              <a:tr h="317486">
                <a:tc>
                  <a:txBody>
                    <a:bodyPr/>
                    <a:lstStyle/>
                    <a:p>
                      <a:pPr algn="ctr">
                        <a:lnSpc>
                          <a:spcPct val="107000"/>
                        </a:lnSpc>
                        <a:spcAft>
                          <a:spcPts val="800"/>
                        </a:spcAft>
                      </a:pPr>
                      <a:r>
                        <a:rPr lang="pl-PL" sz="2000" dirty="0">
                          <a:effectLst/>
                        </a:rPr>
                        <a:t>Wskaźnik</a:t>
                      </a:r>
                      <a:endParaRPr lang="pl-P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28792" marR="28792" marT="0" marB="0">
                    <a:solidFill>
                      <a:schemeClr val="accent3">
                        <a:lumMod val="50000"/>
                      </a:schemeClr>
                    </a:solidFill>
                  </a:tcPr>
                </a:tc>
                <a:tc>
                  <a:txBody>
                    <a:bodyPr/>
                    <a:lstStyle/>
                    <a:p>
                      <a:pPr algn="ctr">
                        <a:lnSpc>
                          <a:spcPct val="107000"/>
                        </a:lnSpc>
                        <a:spcAft>
                          <a:spcPts val="800"/>
                        </a:spcAft>
                      </a:pPr>
                      <a:r>
                        <a:rPr lang="pl-PL" sz="2000" dirty="0">
                          <a:effectLst/>
                        </a:rPr>
                        <a:t>Definicja</a:t>
                      </a:r>
                      <a:endParaRPr lang="pl-P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28792" marR="28792" marT="0" marB="0">
                    <a:solidFill>
                      <a:schemeClr val="accent3">
                        <a:lumMod val="50000"/>
                      </a:schemeClr>
                    </a:solidFill>
                  </a:tcPr>
                </a:tc>
                <a:extLst>
                  <a:ext uri="{0D108BD9-81ED-4DB2-BD59-A6C34878D82A}">
                    <a16:rowId xmlns:a16="http://schemas.microsoft.com/office/drawing/2014/main" val="2605663927"/>
                  </a:ext>
                </a:extLst>
              </a:tr>
              <a:tr h="1720589">
                <a:tc>
                  <a:txBody>
                    <a:bodyPr/>
                    <a:lstStyle/>
                    <a:p>
                      <a:pPr>
                        <a:lnSpc>
                          <a:spcPct val="107000"/>
                        </a:lnSpc>
                        <a:spcAft>
                          <a:spcPts val="800"/>
                        </a:spcAft>
                      </a:pPr>
                      <a:r>
                        <a:rPr lang="pl-PL" sz="1400" dirty="0">
                          <a:effectLst/>
                        </a:rPr>
                        <a:t>Wskaźnik rezultatu </a:t>
                      </a:r>
                    </a:p>
                    <a:p>
                      <a:pPr>
                        <a:lnSpc>
                          <a:spcPct val="107000"/>
                        </a:lnSpc>
                        <a:spcAft>
                          <a:spcPts val="800"/>
                        </a:spcAft>
                      </a:pPr>
                      <a:r>
                        <a:rPr lang="pl-PL" sz="1400" i="1" dirty="0">
                          <a:effectLst/>
                          <a:latin typeface="+mn-lt"/>
                          <a:ea typeface="Calibri" panose="020F0502020204030204" pitchFamily="34" charset="0"/>
                          <a:cs typeface="Times New Roman" panose="02020603050405020304" pitchFamily="18" charset="0"/>
                        </a:rPr>
                        <a:t>„Liczba osób, których sytuacja społeczna uległa poprawie po opuszczeniu programu”</a:t>
                      </a:r>
                    </a:p>
                  </a:txBody>
                  <a:tcPr marL="28792" marR="28792" marT="0" marB="0"/>
                </a:tc>
                <a:tc>
                  <a:txBody>
                    <a:bodyPr/>
                    <a:lstStyle/>
                    <a:p>
                      <a:r>
                        <a:rPr lang="pl-PL" sz="1200" kern="1200" dirty="0">
                          <a:solidFill>
                            <a:schemeClr val="dk1"/>
                          </a:solidFill>
                          <a:effectLst/>
                          <a:latin typeface="+mn-lt"/>
                          <a:ea typeface="+mn-ea"/>
                          <a:cs typeface="+mn-cs"/>
                        </a:rPr>
                        <a:t>Wskaźnik mierzony do czterech tygodni od zakończenia udziału w projekcie.</a:t>
                      </a:r>
                    </a:p>
                    <a:p>
                      <a:r>
                        <a:rPr lang="pl-PL" sz="1200" kern="1200" dirty="0">
                          <a:solidFill>
                            <a:schemeClr val="dk1"/>
                          </a:solidFill>
                          <a:effectLst/>
                          <a:latin typeface="+mn-lt"/>
                          <a:ea typeface="+mn-ea"/>
                          <a:cs typeface="+mn-cs"/>
                        </a:rPr>
                        <a:t>Wskaźnik odnosi się do pomiaru spełnienia kryterium efektywności społecznej. Poprawa sytuacji społecznej oznacza osiągnięcie min. 1 z poniższych efektów:</a:t>
                      </a:r>
                    </a:p>
                    <a:p>
                      <a:r>
                        <a:rPr lang="pl-PL" sz="1200" kern="1200" dirty="0">
                          <a:solidFill>
                            <a:schemeClr val="dk1"/>
                          </a:solidFill>
                          <a:effectLst/>
                          <a:latin typeface="+mn-lt"/>
                          <a:ea typeface="+mn-ea"/>
                          <a:cs typeface="+mn-cs"/>
                        </a:rPr>
                        <a:t>a) rozpoczęcie nauki; </a:t>
                      </a:r>
                    </a:p>
                    <a:p>
                      <a:r>
                        <a:rPr lang="pl-PL" sz="1200" kern="1200" dirty="0">
                          <a:solidFill>
                            <a:schemeClr val="dk1"/>
                          </a:solidFill>
                          <a:effectLst/>
                          <a:latin typeface="+mn-lt"/>
                          <a:ea typeface="+mn-ea"/>
                          <a:cs typeface="+mn-cs"/>
                        </a:rPr>
                        <a:t>b) wzmocnienie motywacji do pracy po projekcie;</a:t>
                      </a:r>
                    </a:p>
                    <a:p>
                      <a:r>
                        <a:rPr lang="pl-PL" sz="1200" kern="1200" dirty="0">
                          <a:solidFill>
                            <a:schemeClr val="dk1"/>
                          </a:solidFill>
                          <a:effectLst/>
                          <a:latin typeface="+mn-lt"/>
                          <a:ea typeface="+mn-ea"/>
                          <a:cs typeface="+mn-cs"/>
                        </a:rPr>
                        <a:t>c) zwiększenie pewności siebie i własnych umiejętności;</a:t>
                      </a:r>
                    </a:p>
                    <a:p>
                      <a:r>
                        <a:rPr lang="pl-PL" sz="1200" kern="1200" dirty="0">
                          <a:solidFill>
                            <a:schemeClr val="dk1"/>
                          </a:solidFill>
                          <a:effectLst/>
                          <a:latin typeface="+mn-lt"/>
                          <a:ea typeface="+mn-ea"/>
                          <a:cs typeface="+mn-cs"/>
                        </a:rPr>
                        <a:t>d) poprawa umiejętności rozwiązywania pojawiających się problemów;</a:t>
                      </a:r>
                    </a:p>
                    <a:p>
                      <a:r>
                        <a:rPr lang="pl-PL" sz="1200" kern="1200" dirty="0">
                          <a:solidFill>
                            <a:schemeClr val="dk1"/>
                          </a:solidFill>
                          <a:effectLst/>
                          <a:latin typeface="+mn-lt"/>
                          <a:ea typeface="+mn-ea"/>
                          <a:cs typeface="+mn-cs"/>
                        </a:rPr>
                        <a:t>e) podjęcie wolontariatu; </a:t>
                      </a:r>
                    </a:p>
                    <a:p>
                      <a:r>
                        <a:rPr lang="pl-PL" sz="1200" kern="1200" dirty="0">
                          <a:solidFill>
                            <a:schemeClr val="dk1"/>
                          </a:solidFill>
                          <a:effectLst/>
                          <a:latin typeface="+mn-lt"/>
                          <a:ea typeface="+mn-ea"/>
                          <a:cs typeface="+mn-cs"/>
                        </a:rPr>
                        <a:t>f) poprawa stanu zdrowia;</a:t>
                      </a:r>
                    </a:p>
                    <a:p>
                      <a:r>
                        <a:rPr lang="pl-PL" sz="1200" kern="1200" dirty="0">
                          <a:solidFill>
                            <a:schemeClr val="dk1"/>
                          </a:solidFill>
                          <a:effectLst/>
                          <a:latin typeface="+mn-lt"/>
                          <a:ea typeface="+mn-ea"/>
                          <a:cs typeface="+mn-cs"/>
                        </a:rPr>
                        <a:t>g) ograniczenie nałogów;</a:t>
                      </a:r>
                    </a:p>
                    <a:p>
                      <a:r>
                        <a:rPr lang="pl-PL" sz="1200" kern="1200" dirty="0">
                          <a:solidFill>
                            <a:schemeClr val="dk1"/>
                          </a:solidFill>
                          <a:effectLst/>
                          <a:latin typeface="+mn-lt"/>
                          <a:ea typeface="+mn-ea"/>
                          <a:cs typeface="+mn-cs"/>
                        </a:rPr>
                        <a:t>h) doświadczenie widocznej poprawy w funkcjonowaniu (w przypadku osób z niepełnosprawnościami).</a:t>
                      </a:r>
                    </a:p>
                    <a:p>
                      <a:r>
                        <a:rPr lang="pl-PL" sz="1200" kern="1200" dirty="0">
                          <a:solidFill>
                            <a:schemeClr val="dk1"/>
                          </a:solidFill>
                          <a:effectLst/>
                          <a:latin typeface="+mn-lt"/>
                          <a:ea typeface="+mn-ea"/>
                          <a:cs typeface="+mn-cs"/>
                        </a:rPr>
                        <a:t>Szczegółowe zasady dot. weryfikacji efektywności społecznej są [będą] wskazane w wytycznych ministra właściwego ds. rozwoju regionalnego.</a:t>
                      </a:r>
                    </a:p>
                  </a:txBody>
                  <a:tcPr marL="28792" marR="28792" marT="0" marB="0"/>
                </a:tc>
                <a:extLst>
                  <a:ext uri="{0D108BD9-81ED-4DB2-BD59-A6C34878D82A}">
                    <a16:rowId xmlns:a16="http://schemas.microsoft.com/office/drawing/2014/main" val="2398817516"/>
                  </a:ext>
                </a:extLst>
              </a:tr>
              <a:tr h="1477025">
                <a:tc>
                  <a:txBody>
                    <a:bodyPr/>
                    <a:lstStyle/>
                    <a:p>
                      <a:pPr>
                        <a:lnSpc>
                          <a:spcPct val="107000"/>
                        </a:lnSpc>
                        <a:spcAft>
                          <a:spcPts val="800"/>
                        </a:spcAft>
                      </a:pPr>
                      <a:r>
                        <a:rPr lang="pl-PL" sz="1400" dirty="0">
                          <a:effectLst/>
                        </a:rPr>
                        <a:t>Wskaźnik rezultatu </a:t>
                      </a:r>
                    </a:p>
                    <a:p>
                      <a:pPr>
                        <a:lnSpc>
                          <a:spcPct val="107000"/>
                        </a:lnSpc>
                        <a:spcAft>
                          <a:spcPts val="800"/>
                        </a:spcAft>
                      </a:pPr>
                      <a:r>
                        <a:rPr lang="pl-PL" sz="1400" i="1" dirty="0">
                          <a:effectLst/>
                          <a:latin typeface="Century Gothic" panose="020B0502020202020204" pitchFamily="34" charset="0"/>
                          <a:ea typeface="Calibri" panose="020F0502020204030204" pitchFamily="34" charset="0"/>
                          <a:cs typeface="Times New Roman" panose="02020603050405020304" pitchFamily="18" charset="0"/>
                        </a:rPr>
                        <a:t>„Liczba organizacji, które skorzystały ze wsparcia w programie”</a:t>
                      </a:r>
                    </a:p>
                  </a:txBody>
                  <a:tcPr marL="28792" marR="28792" marT="0" marB="0"/>
                </a:tc>
                <a:tc>
                  <a:txBody>
                    <a:bodyPr/>
                    <a:lstStyle/>
                    <a:p>
                      <a:pPr algn="l">
                        <a:lnSpc>
                          <a:spcPct val="107000"/>
                        </a:lnSpc>
                        <a:spcAft>
                          <a:spcPts val="800"/>
                        </a:spcAft>
                      </a:pPr>
                      <a:r>
                        <a:rPr lang="pl-PL" sz="1200" dirty="0">
                          <a:effectLst/>
                        </a:rPr>
                        <a:t>Wskaźnik mierzony do 4 tygodni po zakończeniu udziału w projekcie.. Mierzy liczbę organizacji pozarządowych (definicja zgodna z Ustawą o pożytku publicznym i wolontariacie), które skorzystały ze wsparcia w programie np. udział w szkoleniach, porady księgowe, porady prawne, zakup doposażenia niezbędnego do realizacji celów statutowych organizacji) </a:t>
                      </a:r>
                      <a:endParaRPr lang="pl-PL"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28792" marR="28792" marT="0" marB="0"/>
                </a:tc>
                <a:extLst>
                  <a:ext uri="{0D108BD9-81ED-4DB2-BD59-A6C34878D82A}">
                    <a16:rowId xmlns:a16="http://schemas.microsoft.com/office/drawing/2014/main" val="2489880295"/>
                  </a:ext>
                </a:extLst>
              </a:tr>
            </a:tbl>
          </a:graphicData>
        </a:graphic>
      </p:graphicFrame>
    </p:spTree>
    <p:extLst>
      <p:ext uri="{BB962C8B-B14F-4D97-AF65-F5344CB8AC3E}">
        <p14:creationId xmlns:p14="http://schemas.microsoft.com/office/powerpoint/2010/main" val="317085916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10C27BA-242B-40E3-86BE-E10F4D129636}"/>
              </a:ext>
            </a:extLst>
          </p:cNvPr>
          <p:cNvSpPr>
            <a:spLocks noGrp="1"/>
          </p:cNvSpPr>
          <p:nvPr>
            <p:ph type="title"/>
          </p:nvPr>
        </p:nvSpPr>
        <p:spPr>
          <a:xfrm>
            <a:off x="1757353" y="497986"/>
            <a:ext cx="8911687" cy="1280890"/>
          </a:xfrm>
        </p:spPr>
        <p:txBody>
          <a:bodyPr>
            <a:noAutofit/>
          </a:bodyPr>
          <a:lstStyle/>
          <a:p>
            <a:pPr algn="ctr">
              <a:lnSpc>
                <a:spcPct val="107000"/>
              </a:lnSpc>
              <a:spcAft>
                <a:spcPts val="800"/>
              </a:spcAft>
            </a:pPr>
            <a:r>
              <a:rPr lang="pl-PL" sz="3200" b="1" dirty="0">
                <a:solidFill>
                  <a:srgbClr val="0070C0"/>
                </a:solidFill>
                <a:latin typeface="Century Gothic" panose="020B0502020202020204" pitchFamily="34" charset="0"/>
                <a:ea typeface="Calibri" panose="020F0502020204030204" pitchFamily="34" charset="0"/>
                <a:cs typeface="Times New Roman" panose="02020603050405020304" pitchFamily="18" charset="0"/>
              </a:rPr>
              <a:t>Cross-</a:t>
            </a:r>
            <a:r>
              <a:rPr lang="pl-PL" sz="3200" b="1" dirty="0" err="1">
                <a:solidFill>
                  <a:srgbClr val="0070C0"/>
                </a:solidFill>
                <a:latin typeface="Century Gothic" panose="020B0502020202020204" pitchFamily="34" charset="0"/>
                <a:ea typeface="Calibri" panose="020F0502020204030204" pitchFamily="34" charset="0"/>
                <a:cs typeface="Times New Roman" panose="02020603050405020304" pitchFamily="18" charset="0"/>
              </a:rPr>
              <a:t>financing</a:t>
            </a:r>
            <a:br>
              <a:rPr lang="pl-PL" sz="3200" dirty="0">
                <a:solidFill>
                  <a:srgbClr val="0070C0"/>
                </a:solidFill>
                <a:effectLst/>
                <a:latin typeface="Century Gothic" panose="020B0502020202020204" pitchFamily="34" charset="0"/>
                <a:ea typeface="Calibri" panose="020F0502020204030204" pitchFamily="34" charset="0"/>
                <a:cs typeface="Times New Roman" panose="02020603050405020304" pitchFamily="18" charset="0"/>
              </a:rPr>
            </a:br>
            <a:endParaRPr lang="pl-PL" sz="3200" dirty="0">
              <a:solidFill>
                <a:srgbClr val="0070C0"/>
              </a:solidFill>
              <a:latin typeface="Century Gothic" panose="020B0502020202020204" pitchFamily="34" charset="0"/>
            </a:endParaRPr>
          </a:p>
        </p:txBody>
      </p:sp>
      <p:sp>
        <p:nvSpPr>
          <p:cNvPr id="3" name="Symbol zastępczy zawartości 2">
            <a:extLst>
              <a:ext uri="{FF2B5EF4-FFF2-40B4-BE49-F238E27FC236}">
                <a16:creationId xmlns:a16="http://schemas.microsoft.com/office/drawing/2014/main" id="{B166BB1B-C60A-424F-8CE4-407E42C7D10E}"/>
              </a:ext>
            </a:extLst>
          </p:cNvPr>
          <p:cNvSpPr>
            <a:spLocks noGrp="1"/>
          </p:cNvSpPr>
          <p:nvPr>
            <p:ph idx="1"/>
          </p:nvPr>
        </p:nvSpPr>
        <p:spPr>
          <a:xfrm>
            <a:off x="1757353" y="1233182"/>
            <a:ext cx="8915400" cy="4654392"/>
          </a:xfrm>
        </p:spPr>
        <p:txBody>
          <a:bodyPr>
            <a:normAutofit fontScale="77500" lnSpcReduction="20000"/>
          </a:bodyPr>
          <a:lstStyle/>
          <a:p>
            <a:pPr algn="l"/>
            <a:r>
              <a:rPr lang="pl-PL" sz="2400" b="1" dirty="0">
                <a:solidFill>
                  <a:srgbClr val="0070C0"/>
                </a:solidFill>
                <a:effectLst/>
                <a:latin typeface="Century Gothic" panose="020B0502020202020204" pitchFamily="34" charset="0"/>
                <a:ea typeface="Calibri" panose="020F0502020204030204" pitchFamily="34" charset="0"/>
                <a:cs typeface="Calibri" panose="020F0502020204030204" pitchFamily="34" charset="0"/>
              </a:rPr>
              <a:t>Cross - </a:t>
            </a:r>
            <a:r>
              <a:rPr lang="pl-PL" sz="2400" b="1" dirty="0" err="1">
                <a:solidFill>
                  <a:srgbClr val="0070C0"/>
                </a:solidFill>
                <a:effectLst/>
                <a:latin typeface="Century Gothic" panose="020B0502020202020204" pitchFamily="34" charset="0"/>
                <a:ea typeface="Calibri" panose="020F0502020204030204" pitchFamily="34" charset="0"/>
                <a:cs typeface="Calibri" panose="020F0502020204030204" pitchFamily="34" charset="0"/>
              </a:rPr>
              <a:t>financing</a:t>
            </a:r>
            <a:r>
              <a:rPr lang="pl-PL" sz="2400" dirty="0"/>
              <a:t> </a:t>
            </a:r>
            <a:r>
              <a:rPr lang="pl-PL" sz="2300" dirty="0"/>
              <a:t>pozwala na dofinansowanie części wydatków w projekcie realizowanych w ramach Europejskiego Funduszu Społecznego (EFS+) z Europejskiego Funduszu Rozwoju Regionalnego (EFRR). W rezultacie projekt „miękki” może zawierać wydatki, które są faktycznie przypisane projektom „twardym”. W szczególności cross-</a:t>
            </a:r>
            <a:r>
              <a:rPr lang="pl-PL" sz="2300" dirty="0" err="1"/>
              <a:t>financing</a:t>
            </a:r>
            <a:r>
              <a:rPr lang="pl-PL" sz="2300" dirty="0"/>
              <a:t> stosuje się w celu realizacji zasady równości szans, a zwłaszcza potrzeb osób z niepełnosprawnościami. </a:t>
            </a:r>
          </a:p>
          <a:p>
            <a:r>
              <a:rPr lang="pl-PL" sz="2400" b="1" dirty="0">
                <a:solidFill>
                  <a:srgbClr val="0070C0"/>
                </a:solidFill>
                <a:effectLst/>
                <a:latin typeface="Century Gothic" panose="020B0502020202020204" pitchFamily="34" charset="0"/>
                <a:ea typeface="Calibri" panose="020F0502020204030204" pitchFamily="34" charset="0"/>
                <a:cs typeface="Calibri" panose="020F0502020204030204" pitchFamily="34" charset="0"/>
              </a:rPr>
              <a:t>Jakie wydatki można ponieść w ramach cross-</a:t>
            </a:r>
            <a:r>
              <a:rPr lang="pl-PL" sz="2400" b="1" dirty="0" err="1">
                <a:solidFill>
                  <a:srgbClr val="0070C0"/>
                </a:solidFill>
                <a:effectLst/>
                <a:latin typeface="Century Gothic" panose="020B0502020202020204" pitchFamily="34" charset="0"/>
                <a:ea typeface="Calibri" panose="020F0502020204030204" pitchFamily="34" charset="0"/>
                <a:cs typeface="Calibri" panose="020F0502020204030204" pitchFamily="34" charset="0"/>
              </a:rPr>
              <a:t>financingu</a:t>
            </a:r>
            <a:r>
              <a:rPr lang="pl-PL" sz="2400" b="1" dirty="0">
                <a:solidFill>
                  <a:srgbClr val="0070C0"/>
                </a:solidFill>
                <a:effectLst/>
                <a:latin typeface="Century Gothic" panose="020B0502020202020204" pitchFamily="34" charset="0"/>
                <a:ea typeface="Calibri" panose="020F0502020204030204" pitchFamily="34" charset="0"/>
                <a:cs typeface="Calibri" panose="020F0502020204030204" pitchFamily="34" charset="0"/>
              </a:rPr>
              <a:t>?</a:t>
            </a:r>
            <a:r>
              <a:rPr lang="pl-PL" sz="2400" b="1" dirty="0"/>
              <a:t> </a:t>
            </a:r>
          </a:p>
          <a:p>
            <a:pPr marL="0" indent="0">
              <a:buNone/>
            </a:pPr>
            <a:r>
              <a:rPr lang="pl-PL" sz="2300" dirty="0"/>
              <a:t>Tylko te, które są związane bezpośrednio z realizacją projektu i należą do następujących kategorii:</a:t>
            </a:r>
          </a:p>
          <a:p>
            <a:pPr>
              <a:buFont typeface="+mj-lt"/>
              <a:buAutoNum type="arabicPeriod"/>
            </a:pPr>
            <a:r>
              <a:rPr lang="pl-PL" sz="2300" dirty="0"/>
              <a:t>zakup nieruchomości,</a:t>
            </a:r>
          </a:p>
          <a:p>
            <a:pPr>
              <a:buFont typeface="+mj-lt"/>
              <a:buAutoNum type="arabicPeriod"/>
            </a:pPr>
            <a:r>
              <a:rPr lang="pl-PL" sz="2300" dirty="0"/>
              <a:t>zakup infrastruktury, przy czym poprzez infrastrukturę rozumie się elementy nieprzenośne, na stałe przytwierdzone do nieruchomości,</a:t>
            </a:r>
          </a:p>
          <a:p>
            <a:pPr>
              <a:buFont typeface="+mj-lt"/>
              <a:buAutoNum type="arabicPeriod"/>
            </a:pPr>
            <a:r>
              <a:rPr lang="pl-PL" sz="2300" dirty="0"/>
              <a:t>dostosowanie lub adaptacja (prace remontowo-wykończeniowe) budynków i pomieszczeń.</a:t>
            </a:r>
            <a:endParaRPr lang="pl-PL" sz="2300" b="0" i="0" u="none" strike="noStrike" baseline="0" dirty="0">
              <a:solidFill>
                <a:srgbClr val="323232"/>
              </a:solidFill>
              <a:latin typeface="Century Gothic" panose="020B0502020202020204" pitchFamily="34" charset="0"/>
            </a:endParaRPr>
          </a:p>
          <a:p>
            <a:r>
              <a:rPr lang="pl-PL" sz="2300" b="1" dirty="0">
                <a:solidFill>
                  <a:srgbClr val="0070C0"/>
                </a:solidFill>
                <a:effectLst/>
                <a:latin typeface="Century Gothic" panose="020B0502020202020204" pitchFamily="34" charset="0"/>
                <a:ea typeface="Calibri" panose="020F0502020204030204" pitchFamily="34" charset="0"/>
                <a:cs typeface="Calibri" panose="020F0502020204030204" pitchFamily="34" charset="0"/>
              </a:rPr>
              <a:t>Maksymalny udział cross – </a:t>
            </a:r>
            <a:r>
              <a:rPr lang="pl-PL" sz="2300" b="1" dirty="0" err="1">
                <a:solidFill>
                  <a:srgbClr val="0070C0"/>
                </a:solidFill>
                <a:effectLst/>
                <a:latin typeface="Century Gothic" panose="020B0502020202020204" pitchFamily="34" charset="0"/>
                <a:ea typeface="Calibri" panose="020F0502020204030204" pitchFamily="34" charset="0"/>
                <a:cs typeface="Calibri" panose="020F0502020204030204" pitchFamily="34" charset="0"/>
              </a:rPr>
              <a:t>financingu</a:t>
            </a:r>
            <a:r>
              <a:rPr lang="pl-PL" sz="2300" b="1" dirty="0">
                <a:solidFill>
                  <a:srgbClr val="0070C0"/>
                </a:solidFill>
                <a:effectLst/>
                <a:latin typeface="Century Gothic" panose="020B0502020202020204" pitchFamily="34" charset="0"/>
                <a:ea typeface="Calibri" panose="020F0502020204030204" pitchFamily="34" charset="0"/>
                <a:cs typeface="Calibri" panose="020F0502020204030204" pitchFamily="34" charset="0"/>
              </a:rPr>
              <a:t> </a:t>
            </a:r>
            <a:r>
              <a:rPr lang="pl-PL" sz="2300" b="1" dirty="0">
                <a:solidFill>
                  <a:schemeClr val="tx1"/>
                </a:solidFill>
                <a:effectLst/>
                <a:latin typeface="Century Gothic" panose="020B0502020202020204" pitchFamily="34" charset="0"/>
                <a:ea typeface="Calibri" panose="020F0502020204030204" pitchFamily="34" charset="0"/>
                <a:cs typeface="Calibri" panose="020F0502020204030204" pitchFamily="34" charset="0"/>
              </a:rPr>
              <a:t>– nie więcej niż 15% finansowania unijnego</a:t>
            </a:r>
            <a:endParaRPr lang="pl-PL" sz="2300" b="1" dirty="0">
              <a:solidFill>
                <a:schemeClr val="tx1"/>
              </a:solidFill>
            </a:endParaRPr>
          </a:p>
          <a:p>
            <a:endParaRPr lang="pl-PL" sz="1800" b="0" i="0" u="none" strike="noStrike" baseline="0" dirty="0">
              <a:solidFill>
                <a:schemeClr val="tx1"/>
              </a:solidFill>
              <a:latin typeface="Verdana" panose="020B0604030504040204" pitchFamily="34" charset="0"/>
            </a:endParaRPr>
          </a:p>
          <a:p>
            <a:pPr marL="0" indent="0" algn="l">
              <a:buNone/>
            </a:pPr>
            <a:endParaRPr lang="pl-PL" sz="1800" b="0" i="0" u="none" strike="noStrike" baseline="0" dirty="0">
              <a:solidFill>
                <a:srgbClr val="323232"/>
              </a:solidFill>
              <a:latin typeface="Verdana" panose="020B0604030504040204" pitchFamily="34" charset="0"/>
            </a:endParaRPr>
          </a:p>
          <a:p>
            <a:endParaRPr lang="pl-PL" sz="1800" b="0" i="0" u="none" strike="noStrike" baseline="0" dirty="0">
              <a:solidFill>
                <a:srgbClr val="000000"/>
              </a:solidFill>
              <a:latin typeface="EUAlbertina"/>
            </a:endParaRPr>
          </a:p>
          <a:p>
            <a:pPr algn="just"/>
            <a:endParaRPr lang="pl-PL" dirty="0">
              <a:effectLst/>
              <a:latin typeface="Century Gothic" panose="020B0502020202020204" pitchFamily="34" charset="0"/>
              <a:ea typeface="Calibri" panose="020F0502020204030204" pitchFamily="34" charset="0"/>
              <a:cs typeface="Calibri" panose="020F0502020204030204" pitchFamily="34" charset="0"/>
            </a:endParaRPr>
          </a:p>
          <a:p>
            <a:pPr marL="0" indent="0" algn="just">
              <a:buNone/>
            </a:pPr>
            <a:endParaRPr lang="pl-PL" dirty="0">
              <a:effectLst/>
              <a:latin typeface="Century Gothic" panose="020B0502020202020204" pitchFamily="34" charset="0"/>
              <a:ea typeface="Calibri" panose="020F0502020204030204" pitchFamily="34" charset="0"/>
              <a:cs typeface="Times New Roman" panose="02020603050405020304" pitchFamily="18" charset="0"/>
            </a:endParaRPr>
          </a:p>
          <a:p>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pl-PL" dirty="0"/>
          </a:p>
        </p:txBody>
      </p:sp>
      <p:pic>
        <p:nvPicPr>
          <p:cNvPr id="4" name="Obraz 3">
            <a:extLst>
              <a:ext uri="{FF2B5EF4-FFF2-40B4-BE49-F238E27FC236}">
                <a16:creationId xmlns:a16="http://schemas.microsoft.com/office/drawing/2014/main" id="{9C9D732B-DEED-454C-9506-5FED62833AEC}"/>
              </a:ext>
            </a:extLst>
          </p:cNvPr>
          <p:cNvPicPr>
            <a:picLocks noChangeAspect="1"/>
          </p:cNvPicPr>
          <p:nvPr/>
        </p:nvPicPr>
        <p:blipFill>
          <a:blip r:embed="rId2"/>
          <a:stretch>
            <a:fillRect/>
          </a:stretch>
        </p:blipFill>
        <p:spPr>
          <a:xfrm>
            <a:off x="10869468" y="208686"/>
            <a:ext cx="1270289" cy="851094"/>
          </a:xfrm>
          <a:prstGeom prst="rect">
            <a:avLst/>
          </a:prstGeom>
        </p:spPr>
      </p:pic>
    </p:spTree>
    <p:extLst>
      <p:ext uri="{BB962C8B-B14F-4D97-AF65-F5344CB8AC3E}">
        <p14:creationId xmlns:p14="http://schemas.microsoft.com/office/powerpoint/2010/main" val="114067493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10C27BA-242B-40E3-86BE-E10F4D129636}"/>
              </a:ext>
            </a:extLst>
          </p:cNvPr>
          <p:cNvSpPr>
            <a:spLocks noGrp="1"/>
          </p:cNvSpPr>
          <p:nvPr>
            <p:ph type="title"/>
          </p:nvPr>
        </p:nvSpPr>
        <p:spPr>
          <a:xfrm>
            <a:off x="1757353" y="497986"/>
            <a:ext cx="8911687" cy="1280890"/>
          </a:xfrm>
        </p:spPr>
        <p:txBody>
          <a:bodyPr>
            <a:noAutofit/>
          </a:bodyPr>
          <a:lstStyle/>
          <a:p>
            <a:pPr algn="ctr">
              <a:lnSpc>
                <a:spcPct val="107000"/>
              </a:lnSpc>
              <a:spcAft>
                <a:spcPts val="800"/>
              </a:spcAft>
            </a:pPr>
            <a:r>
              <a:rPr lang="pl-PL" sz="3200" b="1" dirty="0">
                <a:solidFill>
                  <a:srgbClr val="0070C0"/>
                </a:solidFill>
                <a:latin typeface="Century Gothic" panose="020B0502020202020204" pitchFamily="34" charset="0"/>
                <a:ea typeface="Calibri" panose="020F0502020204030204" pitchFamily="34" charset="0"/>
                <a:cs typeface="Times New Roman" panose="02020603050405020304" pitchFamily="18" charset="0"/>
              </a:rPr>
              <a:t>Środki trwałe</a:t>
            </a:r>
            <a:br>
              <a:rPr lang="pl-PL" sz="3200" dirty="0">
                <a:solidFill>
                  <a:srgbClr val="0070C0"/>
                </a:solidFill>
                <a:effectLst/>
                <a:latin typeface="Century Gothic" panose="020B0502020202020204" pitchFamily="34" charset="0"/>
                <a:ea typeface="Calibri" panose="020F0502020204030204" pitchFamily="34" charset="0"/>
                <a:cs typeface="Times New Roman" panose="02020603050405020304" pitchFamily="18" charset="0"/>
              </a:rPr>
            </a:br>
            <a:endParaRPr lang="pl-PL" sz="3200" dirty="0">
              <a:solidFill>
                <a:srgbClr val="0070C0"/>
              </a:solidFill>
              <a:latin typeface="Century Gothic" panose="020B0502020202020204" pitchFamily="34" charset="0"/>
            </a:endParaRPr>
          </a:p>
        </p:txBody>
      </p:sp>
      <p:sp>
        <p:nvSpPr>
          <p:cNvPr id="3" name="Symbol zastępczy zawartości 2">
            <a:extLst>
              <a:ext uri="{FF2B5EF4-FFF2-40B4-BE49-F238E27FC236}">
                <a16:creationId xmlns:a16="http://schemas.microsoft.com/office/drawing/2014/main" id="{B166BB1B-C60A-424F-8CE4-407E42C7D10E}"/>
              </a:ext>
            </a:extLst>
          </p:cNvPr>
          <p:cNvSpPr>
            <a:spLocks noGrp="1"/>
          </p:cNvSpPr>
          <p:nvPr>
            <p:ph idx="1"/>
          </p:nvPr>
        </p:nvSpPr>
        <p:spPr>
          <a:xfrm>
            <a:off x="1757353" y="1233182"/>
            <a:ext cx="8915400" cy="4654392"/>
          </a:xfrm>
        </p:spPr>
        <p:txBody>
          <a:bodyPr>
            <a:normAutofit lnSpcReduction="10000"/>
          </a:bodyPr>
          <a:lstStyle/>
          <a:p>
            <a:pPr>
              <a:lnSpc>
                <a:spcPct val="107000"/>
              </a:lnSpc>
              <a:spcAft>
                <a:spcPts val="800"/>
              </a:spcAft>
            </a:pPr>
            <a:r>
              <a:rPr lang="pl-PL" sz="2400" b="1" dirty="0">
                <a:solidFill>
                  <a:srgbClr val="0070C0"/>
                </a:solidFill>
                <a:effectLst/>
                <a:latin typeface="Century Gothic" panose="020B0502020202020204" pitchFamily="34" charset="0"/>
                <a:ea typeface="Calibri" panose="020F0502020204030204" pitchFamily="34" charset="0"/>
                <a:cs typeface="Calibri" panose="020F0502020204030204" pitchFamily="34" charset="0"/>
              </a:rPr>
              <a:t>Środki trwałe - </a:t>
            </a:r>
            <a:r>
              <a:rPr lang="pl-PL" sz="1900" dirty="0">
                <a:effectLst/>
                <a:latin typeface="Century Gothic" panose="020B0502020202020204" pitchFamily="34" charset="0"/>
                <a:ea typeface="Calibri" panose="020F0502020204030204" pitchFamily="34" charset="0"/>
                <a:cs typeface="ArialMT"/>
              </a:rPr>
              <a:t>zgodnie z art. 3 ust. 1 pkt 15 ustawy z dnia 29 września 1994 r. o rachunkowości (Dz. U. z 2019 r. poz. 351, z </a:t>
            </a:r>
            <a:r>
              <a:rPr lang="pl-PL" sz="1900" dirty="0" err="1">
                <a:effectLst/>
                <a:latin typeface="Century Gothic" panose="020B0502020202020204" pitchFamily="34" charset="0"/>
                <a:ea typeface="Calibri" panose="020F0502020204030204" pitchFamily="34" charset="0"/>
                <a:cs typeface="ArialMT"/>
              </a:rPr>
              <a:t>późn</a:t>
            </a:r>
            <a:r>
              <a:rPr lang="pl-PL" sz="1900" dirty="0">
                <a:effectLst/>
                <a:latin typeface="Century Gothic" panose="020B0502020202020204" pitchFamily="34" charset="0"/>
                <a:ea typeface="Calibri" panose="020F0502020204030204" pitchFamily="34" charset="0"/>
                <a:cs typeface="ArialMT"/>
              </a:rPr>
              <a:t>. zm.), z zastrzeżeniem</a:t>
            </a:r>
            <a:r>
              <a:rPr lang="pl-PL" sz="1900" dirty="0">
                <a:latin typeface="Calibri" panose="020F0502020204030204" pitchFamily="34" charset="0"/>
                <a:ea typeface="Calibri" panose="020F0502020204030204" pitchFamily="34" charset="0"/>
                <a:cs typeface="Times New Roman" panose="02020603050405020304" pitchFamily="18" charset="0"/>
              </a:rPr>
              <a:t> </a:t>
            </a:r>
            <a:r>
              <a:rPr lang="pl-PL" sz="1900" dirty="0">
                <a:effectLst/>
                <a:latin typeface="Century Gothic" panose="020B0502020202020204" pitchFamily="34" charset="0"/>
                <a:ea typeface="Calibri" panose="020F0502020204030204" pitchFamily="34" charset="0"/>
                <a:cs typeface="ArialMT"/>
              </a:rPr>
              <a:t>inwestycji, o których mowa w art. 3 ust. 1 pkt 17 tej ustawy, rzeczowe aktywa</a:t>
            </a:r>
            <a:r>
              <a:rPr lang="pl-PL" sz="1900" dirty="0">
                <a:latin typeface="Calibri" panose="020F0502020204030204" pitchFamily="34" charset="0"/>
                <a:ea typeface="Calibri" panose="020F0502020204030204" pitchFamily="34" charset="0"/>
                <a:cs typeface="Times New Roman" panose="02020603050405020304" pitchFamily="18" charset="0"/>
              </a:rPr>
              <a:t> </a:t>
            </a:r>
            <a:r>
              <a:rPr lang="pl-PL" sz="1900" dirty="0">
                <a:effectLst/>
                <a:latin typeface="Century Gothic" panose="020B0502020202020204" pitchFamily="34" charset="0"/>
                <a:ea typeface="Calibri" panose="020F0502020204030204" pitchFamily="34" charset="0"/>
                <a:cs typeface="ArialMT"/>
              </a:rPr>
              <a:t>trwałe i zrównane z nimi, o przewidywanym okresie ekonomicznej użyteczności</a:t>
            </a:r>
            <a:r>
              <a:rPr lang="pl-PL" sz="1900" dirty="0">
                <a:latin typeface="Calibri" panose="020F0502020204030204" pitchFamily="34" charset="0"/>
                <a:ea typeface="Calibri" panose="020F0502020204030204" pitchFamily="34" charset="0"/>
                <a:cs typeface="Times New Roman" panose="02020603050405020304" pitchFamily="18" charset="0"/>
              </a:rPr>
              <a:t> </a:t>
            </a:r>
            <a:r>
              <a:rPr lang="pl-PL" sz="1900" dirty="0">
                <a:effectLst/>
                <a:latin typeface="Century Gothic" panose="020B0502020202020204" pitchFamily="34" charset="0"/>
                <a:ea typeface="Calibri" panose="020F0502020204030204" pitchFamily="34" charset="0"/>
                <a:cs typeface="ArialMT"/>
              </a:rPr>
              <a:t>dłuższym niż rok, kompletne, zdatne do użytku i przeznaczone na potrzeby jednostki organizacyjnej; zalicza się do nich w szczególności: nieruchomości – w tym grunty, prawo użytkowania wieczystego gruntu, budowle i budynki, a także będące odrębną własnością lokale, spółdzielcze własnościowe prawo do lokalu mieszkalnego oraz spółdzielcze prawo do lokalu użytkowego, maszyny, urządzenia, środki transportu i inne rzeczy, ulepszenia w obcych środkach trwałych, inwentarz żywy,</a:t>
            </a:r>
            <a:endParaRPr lang="pl-PL" sz="1900" dirty="0"/>
          </a:p>
          <a:p>
            <a:r>
              <a:rPr lang="pl-PL" sz="1900" dirty="0">
                <a:effectLst/>
                <a:latin typeface="Century Gothic" panose="020B0502020202020204" pitchFamily="34" charset="0"/>
                <a:ea typeface="Calibri" panose="020F0502020204030204" pitchFamily="34" charset="0"/>
                <a:cs typeface="Times New Roman" panose="02020603050405020304" pitchFamily="18" charset="0"/>
              </a:rPr>
              <a:t>wartość początkowa środka trwałego albo wartości niematerialnej i prawnej w dniu przyjęcia do używania jest wyższa niż 10 000 zł</a:t>
            </a:r>
            <a:endParaRPr lang="pl-PL" sz="19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pl-PL" sz="1800" b="0" i="0" u="none" strike="noStrike" baseline="0" dirty="0">
              <a:solidFill>
                <a:schemeClr val="tx1"/>
              </a:solidFill>
              <a:latin typeface="Verdana" panose="020B0604030504040204" pitchFamily="34" charset="0"/>
            </a:endParaRPr>
          </a:p>
          <a:p>
            <a:pPr marL="0" indent="0" algn="l">
              <a:buNone/>
            </a:pPr>
            <a:endParaRPr lang="pl-PL" sz="1800" b="0" i="0" u="none" strike="noStrike" baseline="0" dirty="0">
              <a:solidFill>
                <a:srgbClr val="323232"/>
              </a:solidFill>
              <a:latin typeface="Verdana" panose="020B0604030504040204" pitchFamily="34" charset="0"/>
            </a:endParaRPr>
          </a:p>
          <a:p>
            <a:endParaRPr lang="pl-PL" sz="1800" b="0" i="0" u="none" strike="noStrike" baseline="0" dirty="0">
              <a:solidFill>
                <a:srgbClr val="000000"/>
              </a:solidFill>
              <a:latin typeface="EUAlbertina"/>
            </a:endParaRPr>
          </a:p>
          <a:p>
            <a:pPr algn="just"/>
            <a:endParaRPr lang="pl-PL" dirty="0">
              <a:effectLst/>
              <a:latin typeface="Century Gothic" panose="020B0502020202020204" pitchFamily="34" charset="0"/>
              <a:ea typeface="Calibri" panose="020F0502020204030204" pitchFamily="34" charset="0"/>
              <a:cs typeface="Calibri" panose="020F0502020204030204" pitchFamily="34" charset="0"/>
            </a:endParaRPr>
          </a:p>
          <a:p>
            <a:pPr marL="0" indent="0" algn="just">
              <a:buNone/>
            </a:pPr>
            <a:endParaRPr lang="pl-PL" dirty="0">
              <a:effectLst/>
              <a:latin typeface="Century Gothic" panose="020B0502020202020204" pitchFamily="34" charset="0"/>
              <a:ea typeface="Calibri" panose="020F0502020204030204" pitchFamily="34" charset="0"/>
              <a:cs typeface="Times New Roman" panose="02020603050405020304" pitchFamily="18" charset="0"/>
            </a:endParaRPr>
          </a:p>
          <a:p>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pl-PL" dirty="0"/>
          </a:p>
        </p:txBody>
      </p:sp>
      <p:pic>
        <p:nvPicPr>
          <p:cNvPr id="4" name="Obraz 3">
            <a:extLst>
              <a:ext uri="{FF2B5EF4-FFF2-40B4-BE49-F238E27FC236}">
                <a16:creationId xmlns:a16="http://schemas.microsoft.com/office/drawing/2014/main" id="{9C9D732B-DEED-454C-9506-5FED62833AEC}"/>
              </a:ext>
            </a:extLst>
          </p:cNvPr>
          <p:cNvPicPr>
            <a:picLocks noChangeAspect="1"/>
          </p:cNvPicPr>
          <p:nvPr/>
        </p:nvPicPr>
        <p:blipFill>
          <a:blip r:embed="rId2"/>
          <a:stretch>
            <a:fillRect/>
          </a:stretch>
        </p:blipFill>
        <p:spPr>
          <a:xfrm>
            <a:off x="10869468" y="208686"/>
            <a:ext cx="1270289" cy="851094"/>
          </a:xfrm>
          <a:prstGeom prst="rect">
            <a:avLst/>
          </a:prstGeom>
        </p:spPr>
      </p:pic>
    </p:spTree>
    <p:extLst>
      <p:ext uri="{BB962C8B-B14F-4D97-AF65-F5344CB8AC3E}">
        <p14:creationId xmlns:p14="http://schemas.microsoft.com/office/powerpoint/2010/main" val="252380165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Prostokąt: zaokrąglone rogi 16">
            <a:extLst>
              <a:ext uri="{FF2B5EF4-FFF2-40B4-BE49-F238E27FC236}">
                <a16:creationId xmlns:a16="http://schemas.microsoft.com/office/drawing/2014/main" id="{D104633A-6D80-6C45-67D6-BF4D10DF3D9B}"/>
              </a:ext>
            </a:extLst>
          </p:cNvPr>
          <p:cNvSpPr/>
          <p:nvPr/>
        </p:nvSpPr>
        <p:spPr>
          <a:xfrm>
            <a:off x="2447109" y="5821889"/>
            <a:ext cx="8151222" cy="896054"/>
          </a:xfrm>
          <a:prstGeom prst="round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pl-PL" dirty="0"/>
          </a:p>
        </p:txBody>
      </p:sp>
      <p:sp>
        <p:nvSpPr>
          <p:cNvPr id="4" name="Prostokąt: zaokrąglone rogi 3">
            <a:extLst>
              <a:ext uri="{FF2B5EF4-FFF2-40B4-BE49-F238E27FC236}">
                <a16:creationId xmlns:a16="http://schemas.microsoft.com/office/drawing/2014/main" id="{BA37C440-10E9-705E-E66C-D0DBF6363C86}"/>
              </a:ext>
            </a:extLst>
          </p:cNvPr>
          <p:cNvSpPr/>
          <p:nvPr/>
        </p:nvSpPr>
        <p:spPr>
          <a:xfrm>
            <a:off x="2299063" y="1754209"/>
            <a:ext cx="8299268" cy="3859332"/>
          </a:xfrm>
          <a:prstGeom prst="round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pl-PL" dirty="0"/>
          </a:p>
        </p:txBody>
      </p:sp>
      <p:sp>
        <p:nvSpPr>
          <p:cNvPr id="8" name="pole tekstowe 7">
            <a:extLst>
              <a:ext uri="{FF2B5EF4-FFF2-40B4-BE49-F238E27FC236}">
                <a16:creationId xmlns:a16="http://schemas.microsoft.com/office/drawing/2014/main" id="{B6462159-3AEE-4D0E-B8D8-B3EFAD6F8683}"/>
              </a:ext>
            </a:extLst>
          </p:cNvPr>
          <p:cNvSpPr txBox="1"/>
          <p:nvPr/>
        </p:nvSpPr>
        <p:spPr>
          <a:xfrm>
            <a:off x="5635059" y="3508413"/>
            <a:ext cx="3863643" cy="1754326"/>
          </a:xfrm>
          <a:prstGeom prst="rect">
            <a:avLst/>
          </a:prstGeom>
          <a:noFill/>
        </p:spPr>
        <p:txBody>
          <a:bodyPr wrap="square">
            <a:spAutoFit/>
          </a:bodyPr>
          <a:lstStyle/>
          <a:p>
            <a:r>
              <a:rPr lang="pl-PL" b="1" dirty="0">
                <a:solidFill>
                  <a:schemeClr val="accent6">
                    <a:lumMod val="75000"/>
                  </a:schemeClr>
                </a:solidFill>
              </a:rPr>
              <a:t>Katarzyna Sylwanowicz</a:t>
            </a:r>
          </a:p>
          <a:p>
            <a:endParaRPr lang="pl-PL" b="1" u="sng" dirty="0">
              <a:solidFill>
                <a:schemeClr val="accent6">
                  <a:lumMod val="75000"/>
                </a:schemeClr>
              </a:solidFill>
            </a:endParaRPr>
          </a:p>
          <a:p>
            <a:endParaRPr lang="pl-PL" b="1" u="sng" dirty="0">
              <a:solidFill>
                <a:schemeClr val="accent6">
                  <a:lumMod val="75000"/>
                </a:schemeClr>
              </a:solidFill>
            </a:endParaRPr>
          </a:p>
          <a:p>
            <a:r>
              <a:rPr lang="pl-PL" b="1" u="sng" dirty="0">
                <a:solidFill>
                  <a:schemeClr val="accent6">
                    <a:lumMod val="75000"/>
                  </a:schemeClr>
                </a:solidFill>
                <a:hlinkClick r:id="rId2">
                  <a:extLst>
                    <a:ext uri="{A12FA001-AC4F-418D-AE19-62706E023703}">
                      <ahyp:hlinkClr xmlns:ahyp="http://schemas.microsoft.com/office/drawing/2018/hyperlinkcolor" val="tx"/>
                    </a:ext>
                  </a:extLst>
                </a:hlinkClick>
              </a:rPr>
              <a:t>biuro@lgdzs.pl</a:t>
            </a:r>
            <a:endParaRPr lang="pl-PL" b="1" u="sng" dirty="0">
              <a:solidFill>
                <a:schemeClr val="accent6">
                  <a:lumMod val="75000"/>
                </a:schemeClr>
              </a:solidFill>
            </a:endParaRPr>
          </a:p>
          <a:p>
            <a:endParaRPr lang="pl-PL" b="1" u="sng" dirty="0">
              <a:solidFill>
                <a:schemeClr val="accent6">
                  <a:lumMod val="75000"/>
                </a:schemeClr>
              </a:solidFill>
            </a:endParaRPr>
          </a:p>
          <a:p>
            <a:r>
              <a:rPr lang="pl-PL" b="1" u="sng" dirty="0">
                <a:solidFill>
                  <a:schemeClr val="accent6">
                    <a:lumMod val="75000"/>
                  </a:schemeClr>
                </a:solidFill>
              </a:rPr>
              <a:t>tel. 530 3108 88</a:t>
            </a:r>
            <a:endParaRPr lang="pl-PL" u="sng" dirty="0">
              <a:solidFill>
                <a:schemeClr val="accent6">
                  <a:lumMod val="75000"/>
                </a:schemeClr>
              </a:solidFill>
            </a:endParaRPr>
          </a:p>
        </p:txBody>
      </p:sp>
      <p:sp>
        <p:nvSpPr>
          <p:cNvPr id="5" name="pole tekstowe 4">
            <a:extLst>
              <a:ext uri="{FF2B5EF4-FFF2-40B4-BE49-F238E27FC236}">
                <a16:creationId xmlns:a16="http://schemas.microsoft.com/office/drawing/2014/main" id="{F4B33DB5-0854-4385-B596-CE80434F414A}"/>
              </a:ext>
            </a:extLst>
          </p:cNvPr>
          <p:cNvSpPr txBox="1"/>
          <p:nvPr/>
        </p:nvSpPr>
        <p:spPr>
          <a:xfrm>
            <a:off x="3607266" y="1820411"/>
            <a:ext cx="7281644" cy="646331"/>
          </a:xfrm>
          <a:prstGeom prst="rect">
            <a:avLst/>
          </a:prstGeom>
          <a:noFill/>
        </p:spPr>
        <p:txBody>
          <a:bodyPr wrap="square" rtlCol="0">
            <a:spAutoFit/>
          </a:bodyPr>
          <a:lstStyle/>
          <a:p>
            <a:r>
              <a:rPr lang="pl-PL" sz="3600" b="1" dirty="0">
                <a:solidFill>
                  <a:schemeClr val="accent6">
                    <a:lumMod val="75000"/>
                  </a:schemeClr>
                </a:solidFill>
              </a:rPr>
              <a:t>Dziękuję za uwagę</a:t>
            </a:r>
          </a:p>
        </p:txBody>
      </p:sp>
      <p:pic>
        <p:nvPicPr>
          <p:cNvPr id="3" name="Obraz 2">
            <a:extLst>
              <a:ext uri="{FF2B5EF4-FFF2-40B4-BE49-F238E27FC236}">
                <a16:creationId xmlns:a16="http://schemas.microsoft.com/office/drawing/2014/main" id="{5BAB65DF-10AE-359E-EB4E-8178D898924B}"/>
              </a:ext>
            </a:extLst>
          </p:cNvPr>
          <p:cNvPicPr>
            <a:picLocks noChangeAspect="1"/>
          </p:cNvPicPr>
          <p:nvPr/>
        </p:nvPicPr>
        <p:blipFill>
          <a:blip r:embed="rId3"/>
          <a:stretch>
            <a:fillRect/>
          </a:stretch>
        </p:blipFill>
        <p:spPr>
          <a:xfrm>
            <a:off x="2952406" y="3508413"/>
            <a:ext cx="2029310" cy="1991260"/>
          </a:xfrm>
          <a:prstGeom prst="rect">
            <a:avLst/>
          </a:prstGeom>
        </p:spPr>
      </p:pic>
      <p:pic>
        <p:nvPicPr>
          <p:cNvPr id="9" name="Grafika 8" descr="Adres e-mail z wypełnieniem pełnym">
            <a:extLst>
              <a:ext uri="{FF2B5EF4-FFF2-40B4-BE49-F238E27FC236}">
                <a16:creationId xmlns:a16="http://schemas.microsoft.com/office/drawing/2014/main" id="{5556AB3B-41F1-5D82-18CC-7CDF2ABED0B6}"/>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5086523" y="4238535"/>
            <a:ext cx="531016" cy="531016"/>
          </a:xfrm>
          <a:prstGeom prst="rect">
            <a:avLst/>
          </a:prstGeom>
        </p:spPr>
      </p:pic>
      <p:pic>
        <p:nvPicPr>
          <p:cNvPr id="11" name="Grafika 10" descr="Zestaw głośnomówiący z wypełnieniem pełnym">
            <a:extLst>
              <a:ext uri="{FF2B5EF4-FFF2-40B4-BE49-F238E27FC236}">
                <a16:creationId xmlns:a16="http://schemas.microsoft.com/office/drawing/2014/main" id="{F5A27F13-0380-D619-B3FE-55008756B9DF}"/>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5027636" y="4788783"/>
            <a:ext cx="648789" cy="648789"/>
          </a:xfrm>
          <a:prstGeom prst="rect">
            <a:avLst/>
          </a:prstGeom>
        </p:spPr>
      </p:pic>
      <p:grpSp>
        <p:nvGrpSpPr>
          <p:cNvPr id="12" name="Grupa 11">
            <a:extLst>
              <a:ext uri="{FF2B5EF4-FFF2-40B4-BE49-F238E27FC236}">
                <a16:creationId xmlns:a16="http://schemas.microsoft.com/office/drawing/2014/main" id="{C4A0BB86-EE8F-E954-1E66-5848C0F01C1F}"/>
              </a:ext>
            </a:extLst>
          </p:cNvPr>
          <p:cNvGrpSpPr/>
          <p:nvPr/>
        </p:nvGrpSpPr>
        <p:grpSpPr>
          <a:xfrm>
            <a:off x="2819400" y="5821889"/>
            <a:ext cx="6812280" cy="833323"/>
            <a:chOff x="0" y="0"/>
            <a:chExt cx="6553200" cy="719455"/>
          </a:xfrm>
        </p:grpSpPr>
        <p:pic>
          <p:nvPicPr>
            <p:cNvPr id="13" name="Obraz 12">
              <a:extLst>
                <a:ext uri="{FF2B5EF4-FFF2-40B4-BE49-F238E27FC236}">
                  <a16:creationId xmlns:a16="http://schemas.microsoft.com/office/drawing/2014/main" id="{0A804087-D9EF-D9A3-8674-8B8F007F4A93}"/>
                </a:ext>
              </a:extLst>
            </p:cNvPr>
            <p:cNvPicPr>
              <a:picLocks noChangeAspect="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5505450" y="95250"/>
              <a:ext cx="1047750" cy="539750"/>
            </a:xfrm>
            <a:prstGeom prst="rect">
              <a:avLst/>
            </a:prstGeom>
            <a:noFill/>
            <a:ln>
              <a:noFill/>
            </a:ln>
          </p:spPr>
        </p:pic>
        <p:pic>
          <p:nvPicPr>
            <p:cNvPr id="14" name="Obraz 13">
              <a:extLst>
                <a:ext uri="{FF2B5EF4-FFF2-40B4-BE49-F238E27FC236}">
                  <a16:creationId xmlns:a16="http://schemas.microsoft.com/office/drawing/2014/main" id="{71274142-DD65-6D0E-40CE-DF1213A7C5AF}"/>
                </a:ext>
              </a:extLst>
            </p:cNvPr>
            <p:cNvPicPr>
              <a:picLocks noChangeAspect="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3371850" y="85725"/>
              <a:ext cx="1918970" cy="611505"/>
            </a:xfrm>
            <a:prstGeom prst="rect">
              <a:avLst/>
            </a:prstGeom>
            <a:noFill/>
            <a:ln>
              <a:noFill/>
            </a:ln>
          </p:spPr>
        </p:pic>
        <p:pic>
          <p:nvPicPr>
            <p:cNvPr id="15" name="Obraz 14">
              <a:extLst>
                <a:ext uri="{FF2B5EF4-FFF2-40B4-BE49-F238E27FC236}">
                  <a16:creationId xmlns:a16="http://schemas.microsoft.com/office/drawing/2014/main" id="{54E55B93-2D24-77E5-D21A-407AA37E7949}"/>
                </a:ext>
              </a:extLst>
            </p:cNvPr>
            <p:cNvPicPr>
              <a:picLocks noChangeAspect="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1666875" y="76200"/>
              <a:ext cx="1613535" cy="611505"/>
            </a:xfrm>
            <a:prstGeom prst="rect">
              <a:avLst/>
            </a:prstGeom>
            <a:noFill/>
            <a:ln>
              <a:noFill/>
            </a:ln>
          </p:spPr>
        </p:pic>
        <p:pic>
          <p:nvPicPr>
            <p:cNvPr id="16" name="Obraz 15">
              <a:extLst>
                <a:ext uri="{FF2B5EF4-FFF2-40B4-BE49-F238E27FC236}">
                  <a16:creationId xmlns:a16="http://schemas.microsoft.com/office/drawing/2014/main" id="{77CCA755-ED58-CC33-BFD0-AA2E9B9DE3D9}"/>
                </a:ext>
              </a:extLst>
            </p:cNvPr>
            <p:cNvPicPr>
              <a:picLocks noChangeAspect="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0" y="0"/>
              <a:ext cx="1586865" cy="719455"/>
            </a:xfrm>
            <a:prstGeom prst="rect">
              <a:avLst/>
            </a:prstGeom>
            <a:noFill/>
            <a:ln>
              <a:noFill/>
            </a:ln>
          </p:spPr>
        </p:pic>
      </p:grpSp>
    </p:spTree>
    <p:extLst>
      <p:ext uri="{BB962C8B-B14F-4D97-AF65-F5344CB8AC3E}">
        <p14:creationId xmlns:p14="http://schemas.microsoft.com/office/powerpoint/2010/main" val="41756207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2C802EBE-1E6F-46D6-8E0E-85F7262DBF35}"/>
              </a:ext>
            </a:extLst>
          </p:cNvPr>
          <p:cNvSpPr>
            <a:spLocks noGrp="1"/>
          </p:cNvSpPr>
          <p:nvPr>
            <p:ph idx="1"/>
          </p:nvPr>
        </p:nvSpPr>
        <p:spPr>
          <a:xfrm>
            <a:off x="1906266" y="1889141"/>
            <a:ext cx="9606575" cy="3777622"/>
          </a:xfrm>
        </p:spPr>
        <p:txBody>
          <a:bodyPr>
            <a:normAutofit fontScale="92500" lnSpcReduction="10000"/>
          </a:bodyPr>
          <a:lstStyle/>
          <a:p>
            <a:endParaRPr lang="pl-PL" sz="2800" b="1" dirty="0"/>
          </a:p>
          <a:p>
            <a:endParaRPr lang="pl-PL" sz="2800" b="1" dirty="0"/>
          </a:p>
          <a:p>
            <a:pPr marL="0" indent="0">
              <a:spcBef>
                <a:spcPts val="0"/>
              </a:spcBef>
              <a:buNone/>
            </a:pPr>
            <a:r>
              <a:rPr lang="pl-PL" sz="3200" b="1" dirty="0"/>
              <a:t>Działania:</a:t>
            </a:r>
          </a:p>
          <a:p>
            <a:r>
              <a:rPr lang="pl-PL" sz="2800" b="1" dirty="0">
                <a:solidFill>
                  <a:schemeClr val="accent5">
                    <a:lumMod val="75000"/>
                  </a:schemeClr>
                </a:solidFill>
              </a:rPr>
              <a:t>CS f </a:t>
            </a:r>
            <a:r>
              <a:rPr lang="pl-PL" sz="2800" b="1" dirty="0">
                <a:solidFill>
                  <a:schemeClr val="tx1"/>
                </a:solidFill>
              </a:rPr>
              <a:t>– Aktywizacja społeczności lokalnej w placówkach edukacyjnych</a:t>
            </a:r>
            <a:endParaRPr lang="pl-PL" sz="2800" b="1" dirty="0">
              <a:solidFill>
                <a:schemeClr val="accent5">
                  <a:lumMod val="75000"/>
                </a:schemeClr>
              </a:solidFill>
            </a:endParaRPr>
          </a:p>
          <a:p>
            <a:r>
              <a:rPr lang="pl-PL" sz="2800" b="1" dirty="0">
                <a:solidFill>
                  <a:schemeClr val="accent5">
                    <a:lumMod val="75000"/>
                  </a:schemeClr>
                </a:solidFill>
              </a:rPr>
              <a:t>CS g </a:t>
            </a:r>
            <a:r>
              <a:rPr lang="pl-PL" sz="2800" b="1" dirty="0">
                <a:solidFill>
                  <a:schemeClr val="tx1"/>
                </a:solidFill>
              </a:rPr>
              <a:t>–</a:t>
            </a:r>
            <a:r>
              <a:rPr lang="pl-PL" sz="2800" b="1" dirty="0"/>
              <a:t> </a:t>
            </a:r>
            <a:r>
              <a:rPr lang="pl-PL" sz="2800" b="1" dirty="0">
                <a:solidFill>
                  <a:schemeClr val="tx1"/>
                </a:solidFill>
              </a:rPr>
              <a:t>Lokalne kształcenie dorosłych</a:t>
            </a:r>
          </a:p>
          <a:p>
            <a:r>
              <a:rPr lang="pl-PL" sz="2800" b="1" dirty="0">
                <a:solidFill>
                  <a:schemeClr val="accent5">
                    <a:lumMod val="75000"/>
                  </a:schemeClr>
                </a:solidFill>
              </a:rPr>
              <a:t>CS k </a:t>
            </a:r>
            <a:r>
              <a:rPr lang="pl-PL" sz="2800" b="1" dirty="0">
                <a:solidFill>
                  <a:schemeClr val="tx1"/>
                </a:solidFill>
              </a:rPr>
              <a:t>– Rozwój gospodarstw zielonych</a:t>
            </a:r>
          </a:p>
          <a:p>
            <a:r>
              <a:rPr lang="pl-PL" sz="2800" b="1" dirty="0">
                <a:solidFill>
                  <a:schemeClr val="accent5">
                    <a:lumMod val="75000"/>
                  </a:schemeClr>
                </a:solidFill>
              </a:rPr>
              <a:t>CS l</a:t>
            </a:r>
            <a:r>
              <a:rPr lang="pl-PL" sz="2800" b="1" dirty="0">
                <a:solidFill>
                  <a:schemeClr val="tx1"/>
                </a:solidFill>
              </a:rPr>
              <a:t> – Rozwój potencjału społeczności lokalnych</a:t>
            </a:r>
          </a:p>
          <a:p>
            <a:endParaRPr lang="pl-PL" sz="2800" b="1" dirty="0">
              <a:solidFill>
                <a:schemeClr val="tx1"/>
              </a:solidFill>
            </a:endParaRPr>
          </a:p>
          <a:p>
            <a:pPr marL="0" indent="0">
              <a:buNone/>
            </a:pPr>
            <a:endParaRPr lang="pl-PL" sz="1800" dirty="0">
              <a:solidFill>
                <a:schemeClr val="tx1"/>
              </a:solidFill>
            </a:endParaRPr>
          </a:p>
          <a:p>
            <a:endParaRPr lang="pl-PL" sz="1800" dirty="0"/>
          </a:p>
          <a:p>
            <a:endParaRPr lang="pl-PL" dirty="0"/>
          </a:p>
        </p:txBody>
      </p:sp>
      <p:sp>
        <p:nvSpPr>
          <p:cNvPr id="7" name="Objaśnienie: strzałka w dół 6">
            <a:extLst>
              <a:ext uri="{FF2B5EF4-FFF2-40B4-BE49-F238E27FC236}">
                <a16:creationId xmlns:a16="http://schemas.microsoft.com/office/drawing/2014/main" id="{F45B4F07-6C3A-4836-8AA0-392D9BF58496}"/>
              </a:ext>
            </a:extLst>
          </p:cNvPr>
          <p:cNvSpPr/>
          <p:nvPr/>
        </p:nvSpPr>
        <p:spPr>
          <a:xfrm>
            <a:off x="2624545" y="281108"/>
            <a:ext cx="7661189" cy="1713470"/>
          </a:xfrm>
          <a:prstGeom prst="downArrow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2400" b="1" dirty="0"/>
              <a:t>Priorytet 7. Lubuski Rozwój Lokalny Kierowany Przez Społeczność</a:t>
            </a:r>
          </a:p>
        </p:txBody>
      </p:sp>
      <p:pic>
        <p:nvPicPr>
          <p:cNvPr id="5" name="Obraz 4">
            <a:extLst>
              <a:ext uri="{FF2B5EF4-FFF2-40B4-BE49-F238E27FC236}">
                <a16:creationId xmlns:a16="http://schemas.microsoft.com/office/drawing/2014/main" id="{BDB1E49F-8AF1-4A12-B59E-49BDCCA3113B}"/>
              </a:ext>
            </a:extLst>
          </p:cNvPr>
          <p:cNvPicPr>
            <a:picLocks noChangeAspect="1"/>
          </p:cNvPicPr>
          <p:nvPr/>
        </p:nvPicPr>
        <p:blipFill>
          <a:blip r:embed="rId2"/>
          <a:stretch>
            <a:fillRect/>
          </a:stretch>
        </p:blipFill>
        <p:spPr>
          <a:xfrm>
            <a:off x="10869468" y="208686"/>
            <a:ext cx="1270289" cy="851094"/>
          </a:xfrm>
          <a:prstGeom prst="rect">
            <a:avLst/>
          </a:prstGeom>
        </p:spPr>
      </p:pic>
    </p:spTree>
    <p:extLst>
      <p:ext uri="{BB962C8B-B14F-4D97-AF65-F5344CB8AC3E}">
        <p14:creationId xmlns:p14="http://schemas.microsoft.com/office/powerpoint/2010/main" val="14474228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2C802EBE-1E6F-46D6-8E0E-85F7262DBF35}"/>
              </a:ext>
            </a:extLst>
          </p:cNvPr>
          <p:cNvSpPr>
            <a:spLocks noGrp="1"/>
          </p:cNvSpPr>
          <p:nvPr>
            <p:ph idx="1"/>
          </p:nvPr>
        </p:nvSpPr>
        <p:spPr>
          <a:xfrm>
            <a:off x="1906266" y="2107255"/>
            <a:ext cx="9763220" cy="3777622"/>
          </a:xfrm>
        </p:spPr>
        <p:txBody>
          <a:bodyPr>
            <a:normAutofit/>
          </a:bodyPr>
          <a:lstStyle/>
          <a:p>
            <a:r>
              <a:rPr lang="pl-PL" sz="2800" b="1" dirty="0">
                <a:solidFill>
                  <a:schemeClr val="accent5">
                    <a:lumMod val="75000"/>
                  </a:schemeClr>
                </a:solidFill>
              </a:rPr>
              <a:t>Alokacja </a:t>
            </a:r>
            <a:r>
              <a:rPr lang="pl-PL" sz="2800" b="1" dirty="0">
                <a:solidFill>
                  <a:schemeClr val="tx1"/>
                </a:solidFill>
              </a:rPr>
              <a:t>– ok. 3 500 000,00 EURO</a:t>
            </a:r>
            <a:endParaRPr lang="pl-PL" sz="2800" b="1" dirty="0">
              <a:solidFill>
                <a:schemeClr val="accent5">
                  <a:lumMod val="75000"/>
                </a:schemeClr>
              </a:solidFill>
            </a:endParaRPr>
          </a:p>
          <a:p>
            <a:r>
              <a:rPr lang="pl-PL" sz="2800" b="1" dirty="0">
                <a:solidFill>
                  <a:schemeClr val="accent5">
                    <a:lumMod val="75000"/>
                  </a:schemeClr>
                </a:solidFill>
              </a:rPr>
              <a:t>Główne działania planowane do realizacji</a:t>
            </a:r>
            <a:r>
              <a:rPr lang="pl-PL" sz="2800" b="1" dirty="0">
                <a:solidFill>
                  <a:schemeClr val="tx1"/>
                </a:solidFill>
              </a:rPr>
              <a:t> </a:t>
            </a:r>
            <a:r>
              <a:rPr lang="pl-PL" sz="2500" b="1" dirty="0">
                <a:solidFill>
                  <a:schemeClr val="tx1"/>
                </a:solidFill>
              </a:rPr>
              <a:t>–</a:t>
            </a:r>
            <a:r>
              <a:rPr lang="pl-PL" sz="2500" b="1" dirty="0"/>
              <a:t> </a:t>
            </a:r>
          </a:p>
          <a:p>
            <a:r>
              <a:rPr lang="pl-PL" sz="2500" b="1" dirty="0">
                <a:solidFill>
                  <a:schemeClr val="tx1"/>
                </a:solidFill>
              </a:rPr>
              <a:t>Szkoła i przedszkole jako ośrodek kultury i aktywizacji lokalnej społeczności (realizacja projektów w obszarze integracji społecznej w szczególności na obszarach wiejskich dla lokalnej społeczności na bazie ww. placówek kierowanych zarówno do dzieci, jak i dorosłych) </a:t>
            </a:r>
          </a:p>
          <a:p>
            <a:pPr marL="0" indent="0">
              <a:buNone/>
            </a:pPr>
            <a:endParaRPr lang="pl-PL" sz="1800" dirty="0">
              <a:solidFill>
                <a:schemeClr val="tx1"/>
              </a:solidFill>
            </a:endParaRPr>
          </a:p>
          <a:p>
            <a:endParaRPr lang="pl-PL" sz="1800" dirty="0"/>
          </a:p>
          <a:p>
            <a:endParaRPr lang="pl-PL" dirty="0"/>
          </a:p>
        </p:txBody>
      </p:sp>
      <p:sp>
        <p:nvSpPr>
          <p:cNvPr id="7" name="Objaśnienie: strzałka w dół 6">
            <a:extLst>
              <a:ext uri="{FF2B5EF4-FFF2-40B4-BE49-F238E27FC236}">
                <a16:creationId xmlns:a16="http://schemas.microsoft.com/office/drawing/2014/main" id="{F45B4F07-6C3A-4836-8AA0-392D9BF58496}"/>
              </a:ext>
            </a:extLst>
          </p:cNvPr>
          <p:cNvSpPr/>
          <p:nvPr/>
        </p:nvSpPr>
        <p:spPr>
          <a:xfrm>
            <a:off x="2624545" y="281108"/>
            <a:ext cx="7661189" cy="1713470"/>
          </a:xfrm>
          <a:prstGeom prst="downArrow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pl-PL" sz="2400" b="1" dirty="0">
                <a:solidFill>
                  <a:schemeClr val="bg1"/>
                </a:solidFill>
              </a:rPr>
              <a:t>CS f - Aktywizacja społeczności lokalnej w placówkach edukacyjnych</a:t>
            </a:r>
          </a:p>
        </p:txBody>
      </p:sp>
      <p:pic>
        <p:nvPicPr>
          <p:cNvPr id="5" name="Obraz 4">
            <a:extLst>
              <a:ext uri="{FF2B5EF4-FFF2-40B4-BE49-F238E27FC236}">
                <a16:creationId xmlns:a16="http://schemas.microsoft.com/office/drawing/2014/main" id="{BDB1E49F-8AF1-4A12-B59E-49BDCCA3113B}"/>
              </a:ext>
            </a:extLst>
          </p:cNvPr>
          <p:cNvPicPr>
            <a:picLocks noChangeAspect="1"/>
          </p:cNvPicPr>
          <p:nvPr/>
        </p:nvPicPr>
        <p:blipFill>
          <a:blip r:embed="rId2"/>
          <a:stretch>
            <a:fillRect/>
          </a:stretch>
        </p:blipFill>
        <p:spPr>
          <a:xfrm>
            <a:off x="10869468" y="208686"/>
            <a:ext cx="1270289" cy="851094"/>
          </a:xfrm>
          <a:prstGeom prst="rect">
            <a:avLst/>
          </a:prstGeom>
        </p:spPr>
      </p:pic>
    </p:spTree>
    <p:extLst>
      <p:ext uri="{BB962C8B-B14F-4D97-AF65-F5344CB8AC3E}">
        <p14:creationId xmlns:p14="http://schemas.microsoft.com/office/powerpoint/2010/main" val="15278797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rostokąt zaokrąglony 8">
            <a:extLst>
              <a:ext uri="{FF2B5EF4-FFF2-40B4-BE49-F238E27FC236}">
                <a16:creationId xmlns:a16="http://schemas.microsoft.com/office/drawing/2014/main" id="{DD32558B-2109-063E-A3D2-503B05FBE834}"/>
              </a:ext>
            </a:extLst>
          </p:cNvPr>
          <p:cNvSpPr>
            <a:spLocks noGrp="1"/>
          </p:cNvSpPr>
          <p:nvPr>
            <p:ph idx="1"/>
          </p:nvPr>
        </p:nvSpPr>
        <p:spPr>
          <a:xfrm>
            <a:off x="2592388" y="1566317"/>
            <a:ext cx="8915400" cy="2725783"/>
          </a:xfrm>
          <a:prstGeom prst="roundRect">
            <a:avLst/>
          </a:prstGeom>
        </p:spPr>
        <p:style>
          <a:lnRef idx="0">
            <a:schemeClr val="accent6"/>
          </a:lnRef>
          <a:fillRef idx="3">
            <a:schemeClr val="accent6"/>
          </a:fillRef>
          <a:effectRef idx="3">
            <a:schemeClr val="accent6"/>
          </a:effectRef>
          <a:fontRef idx="minor">
            <a:schemeClr val="lt1"/>
          </a:fontRef>
        </p:style>
        <p:txBody>
          <a:bodyPr rtlCol="0" anchor="ctr">
            <a:normAutofit fontScale="85000" lnSpcReduction="10000"/>
          </a:bodyPr>
          <a:lstStyle/>
          <a:p>
            <a:pPr marL="285750" indent="-285750">
              <a:buFont typeface="Arial" panose="020B0604020202020204" pitchFamily="34" charset="0"/>
              <a:buChar char="•"/>
            </a:pPr>
            <a:r>
              <a:rPr lang="pl-PL" sz="1800" dirty="0">
                <a:solidFill>
                  <a:srgbClr val="000000"/>
                </a:solidFill>
                <a:effectLst/>
                <a:latin typeface="times new roman" panose="02020603050405020304" pitchFamily="18" charset="0"/>
              </a:rPr>
              <a:t>    </a:t>
            </a:r>
            <a:r>
              <a:rPr lang="pl-PL" sz="2400" dirty="0">
                <a:solidFill>
                  <a:srgbClr val="000000"/>
                </a:solidFill>
                <a:effectLst/>
              </a:rPr>
              <a:t>Cel szczegółowy F z EFS+ Z alokacji na ten cel jest przewidziane 739,96 Euro/os. </a:t>
            </a:r>
            <a:endParaRPr lang="pl-PL" sz="2400" dirty="0"/>
          </a:p>
          <a:p>
            <a:pPr marL="285750" indent="-285750">
              <a:buFont typeface="Arial" panose="020B0604020202020204" pitchFamily="34" charset="0"/>
              <a:buChar char="•"/>
            </a:pPr>
            <a:r>
              <a:rPr lang="pl-PL" sz="1800" dirty="0">
                <a:solidFill>
                  <a:srgbClr val="000000"/>
                </a:solidFill>
                <a:effectLst/>
                <a:latin typeface="times new roman" panose="02020603050405020304" pitchFamily="18" charset="0"/>
              </a:rPr>
              <a:t>    </a:t>
            </a:r>
            <a:r>
              <a:rPr lang="pl-PL" sz="2400" dirty="0">
                <a:solidFill>
                  <a:srgbClr val="000000"/>
                </a:solidFill>
                <a:effectLst/>
              </a:rPr>
              <a:t>Cel szczegółowy g z EFS+ z alokacji na ten cel przewidziane jest  4690,91 EURO/os.</a:t>
            </a:r>
            <a:endParaRPr lang="pl-PL" sz="2400" dirty="0"/>
          </a:p>
          <a:p>
            <a:pPr marL="285750" indent="-285750">
              <a:buFont typeface="Arial" panose="020B0604020202020204" pitchFamily="34" charset="0"/>
              <a:buChar char="•"/>
            </a:pPr>
            <a:r>
              <a:rPr lang="pl-PL" sz="1800" dirty="0">
                <a:solidFill>
                  <a:srgbClr val="000000"/>
                </a:solidFill>
                <a:effectLst/>
                <a:latin typeface="times new roman" panose="02020603050405020304" pitchFamily="18" charset="0"/>
              </a:rPr>
              <a:t>    </a:t>
            </a:r>
            <a:r>
              <a:rPr lang="pl-PL" sz="2400" dirty="0">
                <a:solidFill>
                  <a:srgbClr val="000000"/>
                </a:solidFill>
                <a:effectLst/>
              </a:rPr>
              <a:t>Cel szczegółowy k z EFS+ z alokacji na ten cel przewidziane jest   39 891,60 EURO/os.</a:t>
            </a:r>
            <a:endParaRPr lang="pl-PL" sz="2400" dirty="0"/>
          </a:p>
          <a:p>
            <a:pPr marL="285750" indent="-285750">
              <a:buFont typeface="Arial" panose="020B0604020202020204" pitchFamily="34" charset="0"/>
              <a:buChar char="•"/>
            </a:pPr>
            <a:r>
              <a:rPr lang="pl-PL" sz="2400" dirty="0">
                <a:solidFill>
                  <a:srgbClr val="000000"/>
                </a:solidFill>
                <a:effectLst/>
              </a:rPr>
              <a:t>Cel szczegółowy l z EFS+ z alokacji na ten cel jest 1552,34 EURO/os</a:t>
            </a:r>
            <a:endParaRPr lang="pl-PL" sz="2400" dirty="0">
              <a:effectLst/>
            </a:endParaRPr>
          </a:p>
        </p:txBody>
      </p:sp>
      <p:sp>
        <p:nvSpPr>
          <p:cNvPr id="5" name="Prostokąt zaokrąglony 7">
            <a:extLst>
              <a:ext uri="{FF2B5EF4-FFF2-40B4-BE49-F238E27FC236}">
                <a16:creationId xmlns:a16="http://schemas.microsoft.com/office/drawing/2014/main" id="{6556100C-F7A4-92A0-3B5B-321E9A04405C}"/>
              </a:ext>
            </a:extLst>
          </p:cNvPr>
          <p:cNvSpPr>
            <a:spLocks noGrp="1"/>
          </p:cNvSpPr>
          <p:nvPr>
            <p:ph type="title"/>
          </p:nvPr>
        </p:nvSpPr>
        <p:spPr>
          <a:xfrm>
            <a:off x="2592388" y="623888"/>
            <a:ext cx="8912225" cy="795609"/>
          </a:xfrm>
          <a:prstGeom prst="roundRect">
            <a:avLst/>
          </a:prstGeom>
        </p:spPr>
        <p:style>
          <a:lnRef idx="0">
            <a:schemeClr val="accent3"/>
          </a:lnRef>
          <a:fillRef idx="3">
            <a:schemeClr val="accent3"/>
          </a:fillRef>
          <a:effectRef idx="3">
            <a:schemeClr val="accent3"/>
          </a:effectRef>
          <a:fontRef idx="minor">
            <a:schemeClr val="lt1"/>
          </a:fontRef>
        </p:style>
        <p:txBody>
          <a:bodyPr rtlCol="0" anchor="ctr">
            <a:normAutofit/>
          </a:bodyPr>
          <a:lstStyle/>
          <a:p>
            <a:pPr algn="ctr"/>
            <a:r>
              <a:rPr lang="pl-PL" sz="2400" b="1" dirty="0"/>
              <a:t>Koszty osobowe</a:t>
            </a:r>
            <a:endParaRPr lang="pl-PL" sz="2400" b="1" dirty="0">
              <a:solidFill>
                <a:schemeClr val="tx1"/>
              </a:solidFill>
            </a:endParaRPr>
          </a:p>
        </p:txBody>
      </p:sp>
      <p:sp>
        <p:nvSpPr>
          <p:cNvPr id="6" name="Prostokąt zaokrąglony 4">
            <a:extLst>
              <a:ext uri="{FF2B5EF4-FFF2-40B4-BE49-F238E27FC236}">
                <a16:creationId xmlns:a16="http://schemas.microsoft.com/office/drawing/2014/main" id="{8B973275-92C2-54ED-012F-4A05B682B9F5}"/>
              </a:ext>
            </a:extLst>
          </p:cNvPr>
          <p:cNvSpPr txBox="1">
            <a:spLocks/>
          </p:cNvSpPr>
          <p:nvPr/>
        </p:nvSpPr>
        <p:spPr>
          <a:xfrm>
            <a:off x="2592388" y="4619766"/>
            <a:ext cx="8216510" cy="1077382"/>
          </a:xfrm>
          <a:prstGeom prst="roundRect">
            <a:avLst/>
          </a:prstGeom>
        </p:spPr>
        <p:style>
          <a:lnRef idx="0">
            <a:schemeClr val="accent4"/>
          </a:lnRef>
          <a:fillRef idx="3">
            <a:schemeClr val="accent4"/>
          </a:fillRef>
          <a:effectRef idx="3">
            <a:schemeClr val="accent4"/>
          </a:effectRef>
          <a:fontRef idx="minor">
            <a:schemeClr val="lt1"/>
          </a:fontRef>
        </p:style>
        <p:txBody>
          <a:bodyPr vert="horz" lIns="91440" tIns="45720" rIns="91440" bIns="45720" rtlCol="0" anchor="ctr">
            <a:normAutofit fontScale="92500" lnSpcReduction="20000"/>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lt1"/>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lt1"/>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lt1"/>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lt1"/>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lt1"/>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lt1"/>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lt1"/>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lt1"/>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lt1"/>
                </a:solidFill>
                <a:latin typeface="+mn-lt"/>
                <a:ea typeface="+mn-ea"/>
                <a:cs typeface="+mn-cs"/>
              </a:defRPr>
            </a:lvl9pPr>
          </a:lstStyle>
          <a:p>
            <a:pPr marL="0" indent="0" algn="ctr">
              <a:buFont typeface="Wingdings 3" charset="2"/>
              <a:buNone/>
            </a:pPr>
            <a:r>
              <a:rPr lang="pl-PL" sz="2400" b="1" dirty="0">
                <a:solidFill>
                  <a:schemeClr val="tx1"/>
                </a:solidFill>
              </a:rPr>
              <a:t>  </a:t>
            </a:r>
            <a:r>
              <a:rPr lang="pl-PL" sz="2400" b="1" dirty="0">
                <a:solidFill>
                  <a:schemeClr val="bg1"/>
                </a:solidFill>
              </a:rPr>
              <a:t>Koszty osobowe wynikają z ilorazu alokacji na dany cel i ilości osób wykazanych we wskaźniku produktu w programie</a:t>
            </a:r>
          </a:p>
        </p:txBody>
      </p:sp>
    </p:spTree>
    <p:extLst>
      <p:ext uri="{BB962C8B-B14F-4D97-AF65-F5344CB8AC3E}">
        <p14:creationId xmlns:p14="http://schemas.microsoft.com/office/powerpoint/2010/main" val="32888377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2C802EBE-1E6F-46D6-8E0E-85F7262DBF35}"/>
              </a:ext>
            </a:extLst>
          </p:cNvPr>
          <p:cNvSpPr>
            <a:spLocks noGrp="1"/>
          </p:cNvSpPr>
          <p:nvPr>
            <p:ph idx="1"/>
          </p:nvPr>
        </p:nvSpPr>
        <p:spPr>
          <a:xfrm>
            <a:off x="1906266" y="2107254"/>
            <a:ext cx="10165492" cy="4750746"/>
          </a:xfrm>
        </p:spPr>
        <p:txBody>
          <a:bodyPr>
            <a:normAutofit fontScale="92500" lnSpcReduction="20000"/>
          </a:bodyPr>
          <a:lstStyle/>
          <a:p>
            <a:r>
              <a:rPr lang="pl-PL" sz="2800" b="1" dirty="0">
                <a:solidFill>
                  <a:schemeClr val="accent5">
                    <a:lumMod val="75000"/>
                  </a:schemeClr>
                </a:solidFill>
              </a:rPr>
              <a:t>Główne typy Beneficjentów</a:t>
            </a:r>
          </a:p>
          <a:p>
            <a:pPr>
              <a:buFont typeface="Arial" panose="020B0604020202020204" pitchFamily="34" charset="0"/>
              <a:buChar char="•"/>
            </a:pPr>
            <a:r>
              <a:rPr lang="pl-PL" sz="1800" dirty="0">
                <a:solidFill>
                  <a:schemeClr val="tx1"/>
                </a:solidFill>
              </a:rPr>
              <a:t> </a:t>
            </a:r>
            <a:r>
              <a:rPr lang="pl-PL" sz="2200" dirty="0">
                <a:solidFill>
                  <a:schemeClr val="tx1"/>
                </a:solidFill>
              </a:rPr>
              <a:t>LGD, jednostki samorządu terytorialnego (JST), ich związki oraz stowarzyszenia, organizacje non profit,</a:t>
            </a:r>
          </a:p>
          <a:p>
            <a:pPr>
              <a:buFont typeface="Arial" panose="020B0604020202020204" pitchFamily="34" charset="0"/>
              <a:buChar char="•"/>
            </a:pPr>
            <a:r>
              <a:rPr lang="pl-PL" sz="2200" dirty="0">
                <a:solidFill>
                  <a:schemeClr val="tx1"/>
                </a:solidFill>
              </a:rPr>
              <a:t>Jednostki organizacyjne JST</a:t>
            </a:r>
          </a:p>
          <a:p>
            <a:pPr>
              <a:buFont typeface="Arial" panose="020B0604020202020204" pitchFamily="34" charset="0"/>
              <a:buChar char="•"/>
            </a:pPr>
            <a:r>
              <a:rPr lang="pl-PL" sz="2200" dirty="0">
                <a:solidFill>
                  <a:schemeClr val="tx1"/>
                </a:solidFill>
              </a:rPr>
              <a:t>Organizacje pozarządowe,</a:t>
            </a:r>
          </a:p>
          <a:p>
            <a:pPr>
              <a:buFont typeface="Arial" panose="020B0604020202020204" pitchFamily="34" charset="0"/>
              <a:buChar char="•"/>
            </a:pPr>
            <a:r>
              <a:rPr lang="pl-PL" sz="2200" dirty="0">
                <a:solidFill>
                  <a:schemeClr val="tx1"/>
                </a:solidFill>
              </a:rPr>
              <a:t>Przedsiębiorstwa (MŚP) i ich związki i stowarzyszenia, w tym osoby fizyczne prowadzące działalność gospodarczą,</a:t>
            </a:r>
          </a:p>
          <a:p>
            <a:pPr>
              <a:buFont typeface="Arial" panose="020B0604020202020204" pitchFamily="34" charset="0"/>
              <a:buChar char="•"/>
            </a:pPr>
            <a:r>
              <a:rPr lang="pl-PL" sz="2200" dirty="0">
                <a:solidFill>
                  <a:schemeClr val="tx1"/>
                </a:solidFill>
              </a:rPr>
              <a:t>Szkoły, przedszkola i placówki (w rozumieniu ustawy o systemie oświaty) i ich organy prowadzące,</a:t>
            </a:r>
          </a:p>
          <a:p>
            <a:pPr>
              <a:buFont typeface="Arial" panose="020B0604020202020204" pitchFamily="34" charset="0"/>
              <a:buChar char="•"/>
            </a:pPr>
            <a:r>
              <a:rPr lang="pl-PL" sz="2200" dirty="0">
                <a:solidFill>
                  <a:schemeClr val="tx1"/>
                </a:solidFill>
              </a:rPr>
              <a:t>Osoby fizyczne prowadzące działalność oświatową na podstawie odrębnych przepisów</a:t>
            </a:r>
          </a:p>
          <a:p>
            <a:pPr>
              <a:buFont typeface="Arial" panose="020B0604020202020204" pitchFamily="34" charset="0"/>
              <a:buChar char="•"/>
            </a:pPr>
            <a:r>
              <a:rPr lang="pl-PL" sz="2200" dirty="0">
                <a:solidFill>
                  <a:schemeClr val="tx1"/>
                </a:solidFill>
              </a:rPr>
              <a:t>Uczelnie wyższe i ich spółki,</a:t>
            </a:r>
          </a:p>
          <a:p>
            <a:pPr>
              <a:buFont typeface="Arial" panose="020B0604020202020204" pitchFamily="34" charset="0"/>
              <a:buChar char="•"/>
            </a:pPr>
            <a:r>
              <a:rPr lang="pl-PL" sz="2200" dirty="0">
                <a:solidFill>
                  <a:schemeClr val="tx1"/>
                </a:solidFill>
              </a:rPr>
              <a:t>Podmioty ekonomii społecznej.</a:t>
            </a:r>
          </a:p>
          <a:p>
            <a:endParaRPr lang="pl-PL" sz="2200" dirty="0"/>
          </a:p>
          <a:p>
            <a:endParaRPr lang="pl-PL" dirty="0"/>
          </a:p>
        </p:txBody>
      </p:sp>
      <p:sp>
        <p:nvSpPr>
          <p:cNvPr id="7" name="Objaśnienie: strzałka w dół 6">
            <a:extLst>
              <a:ext uri="{FF2B5EF4-FFF2-40B4-BE49-F238E27FC236}">
                <a16:creationId xmlns:a16="http://schemas.microsoft.com/office/drawing/2014/main" id="{F45B4F07-6C3A-4836-8AA0-392D9BF58496}"/>
              </a:ext>
            </a:extLst>
          </p:cNvPr>
          <p:cNvSpPr/>
          <p:nvPr/>
        </p:nvSpPr>
        <p:spPr>
          <a:xfrm>
            <a:off x="2624545" y="281108"/>
            <a:ext cx="7661189" cy="1713470"/>
          </a:xfrm>
          <a:prstGeom prst="downArrow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pl-PL" sz="2400" b="1" dirty="0">
                <a:solidFill>
                  <a:schemeClr val="bg1"/>
                </a:solidFill>
              </a:rPr>
              <a:t>CS f - Aktywizacja społeczności lokalnej w placówkach edukacyjnych</a:t>
            </a:r>
          </a:p>
        </p:txBody>
      </p:sp>
      <p:pic>
        <p:nvPicPr>
          <p:cNvPr id="5" name="Obraz 4">
            <a:extLst>
              <a:ext uri="{FF2B5EF4-FFF2-40B4-BE49-F238E27FC236}">
                <a16:creationId xmlns:a16="http://schemas.microsoft.com/office/drawing/2014/main" id="{BDB1E49F-8AF1-4A12-B59E-49BDCCA3113B}"/>
              </a:ext>
            </a:extLst>
          </p:cNvPr>
          <p:cNvPicPr>
            <a:picLocks noChangeAspect="1"/>
          </p:cNvPicPr>
          <p:nvPr/>
        </p:nvPicPr>
        <p:blipFill>
          <a:blip r:embed="rId2"/>
          <a:stretch>
            <a:fillRect/>
          </a:stretch>
        </p:blipFill>
        <p:spPr>
          <a:xfrm>
            <a:off x="10869468" y="208686"/>
            <a:ext cx="1270289" cy="851094"/>
          </a:xfrm>
          <a:prstGeom prst="rect">
            <a:avLst/>
          </a:prstGeom>
        </p:spPr>
      </p:pic>
    </p:spTree>
    <p:extLst>
      <p:ext uri="{BB962C8B-B14F-4D97-AF65-F5344CB8AC3E}">
        <p14:creationId xmlns:p14="http://schemas.microsoft.com/office/powerpoint/2010/main" val="42601330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2C802EBE-1E6F-46D6-8E0E-85F7262DBF35}"/>
              </a:ext>
            </a:extLst>
          </p:cNvPr>
          <p:cNvSpPr>
            <a:spLocks noGrp="1"/>
          </p:cNvSpPr>
          <p:nvPr>
            <p:ph idx="1"/>
          </p:nvPr>
        </p:nvSpPr>
        <p:spPr>
          <a:xfrm>
            <a:off x="1906266" y="2107255"/>
            <a:ext cx="10165492" cy="3777622"/>
          </a:xfrm>
        </p:spPr>
        <p:txBody>
          <a:bodyPr>
            <a:normAutofit/>
          </a:bodyPr>
          <a:lstStyle/>
          <a:p>
            <a:r>
              <a:rPr lang="pl-PL" sz="4000" b="1" dirty="0">
                <a:solidFill>
                  <a:schemeClr val="accent5">
                    <a:lumMod val="75000"/>
                  </a:schemeClr>
                </a:solidFill>
              </a:rPr>
              <a:t>Grupy docelowe </a:t>
            </a:r>
            <a:r>
              <a:rPr lang="pl-PL" sz="2800" b="1" dirty="0">
                <a:solidFill>
                  <a:schemeClr val="accent5">
                    <a:lumMod val="75000"/>
                  </a:schemeClr>
                </a:solidFill>
              </a:rPr>
              <a:t>-  </a:t>
            </a:r>
            <a:r>
              <a:rPr lang="pl-PL" sz="2800" b="1" dirty="0">
                <a:solidFill>
                  <a:schemeClr val="tx1"/>
                </a:solidFill>
              </a:rPr>
              <a:t>grupę docelową tworzą wszyscy mieszkańcy objęci lokalna strategia rozwoju.</a:t>
            </a:r>
          </a:p>
          <a:p>
            <a:pPr marL="0" indent="0">
              <a:buNone/>
            </a:pPr>
            <a:endParaRPr lang="pl-PL" sz="4000" dirty="0"/>
          </a:p>
          <a:p>
            <a:endParaRPr lang="pl-PL" dirty="0"/>
          </a:p>
        </p:txBody>
      </p:sp>
      <p:sp>
        <p:nvSpPr>
          <p:cNvPr id="7" name="Objaśnienie: strzałka w dół 6">
            <a:extLst>
              <a:ext uri="{FF2B5EF4-FFF2-40B4-BE49-F238E27FC236}">
                <a16:creationId xmlns:a16="http://schemas.microsoft.com/office/drawing/2014/main" id="{F45B4F07-6C3A-4836-8AA0-392D9BF58496}"/>
              </a:ext>
            </a:extLst>
          </p:cNvPr>
          <p:cNvSpPr/>
          <p:nvPr/>
        </p:nvSpPr>
        <p:spPr>
          <a:xfrm>
            <a:off x="2624545" y="281108"/>
            <a:ext cx="7661189" cy="1713470"/>
          </a:xfrm>
          <a:prstGeom prst="downArrow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pl-PL" sz="2400" b="1" dirty="0">
                <a:solidFill>
                  <a:schemeClr val="bg1"/>
                </a:solidFill>
              </a:rPr>
              <a:t>CS f - Aktywizacja społeczności lokalnej w placówkach edukacyjnych</a:t>
            </a:r>
          </a:p>
        </p:txBody>
      </p:sp>
      <p:pic>
        <p:nvPicPr>
          <p:cNvPr id="5" name="Obraz 4">
            <a:extLst>
              <a:ext uri="{FF2B5EF4-FFF2-40B4-BE49-F238E27FC236}">
                <a16:creationId xmlns:a16="http://schemas.microsoft.com/office/drawing/2014/main" id="{BDB1E49F-8AF1-4A12-B59E-49BDCCA3113B}"/>
              </a:ext>
            </a:extLst>
          </p:cNvPr>
          <p:cNvPicPr>
            <a:picLocks noChangeAspect="1"/>
          </p:cNvPicPr>
          <p:nvPr/>
        </p:nvPicPr>
        <p:blipFill>
          <a:blip r:embed="rId2"/>
          <a:stretch>
            <a:fillRect/>
          </a:stretch>
        </p:blipFill>
        <p:spPr>
          <a:xfrm>
            <a:off x="10869468" y="208686"/>
            <a:ext cx="1270289" cy="851094"/>
          </a:xfrm>
          <a:prstGeom prst="rect">
            <a:avLst/>
          </a:prstGeom>
        </p:spPr>
      </p:pic>
    </p:spTree>
    <p:extLst>
      <p:ext uri="{BB962C8B-B14F-4D97-AF65-F5344CB8AC3E}">
        <p14:creationId xmlns:p14="http://schemas.microsoft.com/office/powerpoint/2010/main" val="30384778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2C802EBE-1E6F-46D6-8E0E-85F7262DBF35}"/>
              </a:ext>
            </a:extLst>
          </p:cNvPr>
          <p:cNvSpPr>
            <a:spLocks noGrp="1"/>
          </p:cNvSpPr>
          <p:nvPr>
            <p:ph idx="1"/>
          </p:nvPr>
        </p:nvSpPr>
        <p:spPr>
          <a:xfrm>
            <a:off x="1906266" y="2107255"/>
            <a:ext cx="10165492" cy="3777622"/>
          </a:xfrm>
        </p:spPr>
        <p:txBody>
          <a:bodyPr>
            <a:normAutofit/>
          </a:bodyPr>
          <a:lstStyle/>
          <a:p>
            <a:r>
              <a:rPr lang="pl-PL" sz="2800" b="1" dirty="0">
                <a:solidFill>
                  <a:schemeClr val="accent5">
                    <a:lumMod val="75000"/>
                  </a:schemeClr>
                </a:solidFill>
              </a:rPr>
              <a:t>Alokacja </a:t>
            </a:r>
            <a:r>
              <a:rPr lang="pl-PL" sz="2800" b="1" dirty="0">
                <a:solidFill>
                  <a:schemeClr val="tx1"/>
                </a:solidFill>
              </a:rPr>
              <a:t>– ok. 1 500 000,00 EURO</a:t>
            </a:r>
            <a:endParaRPr lang="pl-PL" sz="2800" b="1" dirty="0">
              <a:solidFill>
                <a:schemeClr val="accent5">
                  <a:lumMod val="75000"/>
                </a:schemeClr>
              </a:solidFill>
            </a:endParaRPr>
          </a:p>
          <a:p>
            <a:r>
              <a:rPr lang="pl-PL" sz="2800" b="1" dirty="0">
                <a:solidFill>
                  <a:schemeClr val="accent5">
                    <a:lumMod val="75000"/>
                  </a:schemeClr>
                </a:solidFill>
              </a:rPr>
              <a:t>Główne działania planowane do realizacji</a:t>
            </a:r>
            <a:r>
              <a:rPr lang="pl-PL" sz="2800" b="1" dirty="0">
                <a:solidFill>
                  <a:schemeClr val="tx1"/>
                </a:solidFill>
              </a:rPr>
              <a:t> </a:t>
            </a:r>
            <a:r>
              <a:rPr lang="pl-PL" sz="2500" b="1" dirty="0">
                <a:solidFill>
                  <a:schemeClr val="tx1"/>
                </a:solidFill>
              </a:rPr>
              <a:t>–</a:t>
            </a:r>
            <a:r>
              <a:rPr lang="pl-PL" sz="2500" b="1" dirty="0"/>
              <a:t> </a:t>
            </a:r>
            <a:r>
              <a:rPr lang="pl-PL" sz="2500" b="1" dirty="0">
                <a:solidFill>
                  <a:schemeClr val="tx1"/>
                </a:solidFill>
              </a:rPr>
              <a:t>Lokalne kształcenie – wspieranie lokalnych inicjatyw na rzecz kształcenia osób dorosłych m. in. poprzez tworzenie lokalnych punktów wsparcia kształcenia osób dorosłych, w tym służących aktywizacji osób starszych, o niskich kwalifikacjach czy osób z niepełnosprawnościami.</a:t>
            </a:r>
          </a:p>
          <a:p>
            <a:pPr marL="0" indent="0">
              <a:buNone/>
            </a:pPr>
            <a:endParaRPr lang="pl-PL" sz="1800" dirty="0">
              <a:solidFill>
                <a:schemeClr val="tx1"/>
              </a:solidFill>
            </a:endParaRPr>
          </a:p>
          <a:p>
            <a:endParaRPr lang="pl-PL" sz="1800" dirty="0"/>
          </a:p>
          <a:p>
            <a:endParaRPr lang="pl-PL" dirty="0"/>
          </a:p>
        </p:txBody>
      </p:sp>
      <p:sp>
        <p:nvSpPr>
          <p:cNvPr id="7" name="Objaśnienie: strzałka w dół 6">
            <a:extLst>
              <a:ext uri="{FF2B5EF4-FFF2-40B4-BE49-F238E27FC236}">
                <a16:creationId xmlns:a16="http://schemas.microsoft.com/office/drawing/2014/main" id="{F45B4F07-6C3A-4836-8AA0-392D9BF58496}"/>
              </a:ext>
            </a:extLst>
          </p:cNvPr>
          <p:cNvSpPr/>
          <p:nvPr/>
        </p:nvSpPr>
        <p:spPr>
          <a:xfrm>
            <a:off x="2549044" y="289497"/>
            <a:ext cx="7661189" cy="1713470"/>
          </a:xfrm>
          <a:prstGeom prst="downArrow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pl-PL" sz="2400" b="1" dirty="0">
                <a:solidFill>
                  <a:schemeClr val="bg1"/>
                </a:solidFill>
              </a:rPr>
              <a:t>CS g – Lokalne kształcenie dorosłych</a:t>
            </a:r>
          </a:p>
        </p:txBody>
      </p:sp>
      <p:pic>
        <p:nvPicPr>
          <p:cNvPr id="5" name="Obraz 4">
            <a:extLst>
              <a:ext uri="{FF2B5EF4-FFF2-40B4-BE49-F238E27FC236}">
                <a16:creationId xmlns:a16="http://schemas.microsoft.com/office/drawing/2014/main" id="{BDB1E49F-8AF1-4A12-B59E-49BDCCA3113B}"/>
              </a:ext>
            </a:extLst>
          </p:cNvPr>
          <p:cNvPicPr>
            <a:picLocks noChangeAspect="1"/>
          </p:cNvPicPr>
          <p:nvPr/>
        </p:nvPicPr>
        <p:blipFill>
          <a:blip r:embed="rId2"/>
          <a:stretch>
            <a:fillRect/>
          </a:stretch>
        </p:blipFill>
        <p:spPr>
          <a:xfrm>
            <a:off x="10869468" y="208686"/>
            <a:ext cx="1270289" cy="851094"/>
          </a:xfrm>
          <a:prstGeom prst="rect">
            <a:avLst/>
          </a:prstGeom>
        </p:spPr>
      </p:pic>
    </p:spTree>
    <p:extLst>
      <p:ext uri="{BB962C8B-B14F-4D97-AF65-F5344CB8AC3E}">
        <p14:creationId xmlns:p14="http://schemas.microsoft.com/office/powerpoint/2010/main" val="38506445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2C802EBE-1E6F-46D6-8E0E-85F7262DBF35}"/>
              </a:ext>
            </a:extLst>
          </p:cNvPr>
          <p:cNvSpPr>
            <a:spLocks noGrp="1"/>
          </p:cNvSpPr>
          <p:nvPr>
            <p:ph idx="1"/>
          </p:nvPr>
        </p:nvSpPr>
        <p:spPr>
          <a:xfrm>
            <a:off x="1906266" y="2107254"/>
            <a:ext cx="10165492" cy="4469637"/>
          </a:xfrm>
        </p:spPr>
        <p:txBody>
          <a:bodyPr>
            <a:normAutofit fontScale="92500" lnSpcReduction="10000"/>
          </a:bodyPr>
          <a:lstStyle/>
          <a:p>
            <a:r>
              <a:rPr lang="pl-PL" sz="2800" b="1" dirty="0">
                <a:solidFill>
                  <a:schemeClr val="accent5">
                    <a:lumMod val="75000"/>
                  </a:schemeClr>
                </a:solidFill>
              </a:rPr>
              <a:t>Główne typy Beneficjentów</a:t>
            </a:r>
          </a:p>
          <a:p>
            <a:pPr>
              <a:buFont typeface="Arial" panose="020B0604020202020204" pitchFamily="34" charset="0"/>
              <a:buChar char="•"/>
            </a:pPr>
            <a:r>
              <a:rPr lang="pl-PL" dirty="0">
                <a:solidFill>
                  <a:schemeClr val="tx1"/>
                </a:solidFill>
              </a:rPr>
              <a:t> </a:t>
            </a:r>
            <a:r>
              <a:rPr lang="pl-PL" sz="2200" dirty="0">
                <a:solidFill>
                  <a:schemeClr val="tx1"/>
                </a:solidFill>
              </a:rPr>
              <a:t>LGD, jednostki samorządu terytorialnego (JST), ich związki oraz stowarzyszenia, organizacje non profit,</a:t>
            </a:r>
          </a:p>
          <a:p>
            <a:pPr>
              <a:buFont typeface="Arial" panose="020B0604020202020204" pitchFamily="34" charset="0"/>
              <a:buChar char="•"/>
            </a:pPr>
            <a:r>
              <a:rPr lang="pl-PL" sz="2200" dirty="0">
                <a:solidFill>
                  <a:schemeClr val="tx1"/>
                </a:solidFill>
              </a:rPr>
              <a:t>Jednostki organizacyjne JST posiadające osobowość prawną</a:t>
            </a:r>
          </a:p>
          <a:p>
            <a:pPr>
              <a:buFont typeface="Arial" panose="020B0604020202020204" pitchFamily="34" charset="0"/>
              <a:buChar char="•"/>
            </a:pPr>
            <a:r>
              <a:rPr lang="pl-PL" sz="2200" dirty="0">
                <a:solidFill>
                  <a:schemeClr val="tx1"/>
                </a:solidFill>
              </a:rPr>
              <a:t>Organizacje pozarządowe,</a:t>
            </a:r>
          </a:p>
          <a:p>
            <a:pPr>
              <a:buFont typeface="Arial" panose="020B0604020202020204" pitchFamily="34" charset="0"/>
              <a:buChar char="•"/>
            </a:pPr>
            <a:r>
              <a:rPr lang="pl-PL" sz="2200" dirty="0">
                <a:solidFill>
                  <a:schemeClr val="tx1"/>
                </a:solidFill>
              </a:rPr>
              <a:t>Przedsiębiorstwa (MŚP) i ich związki i stowarzyszenia, w tym osoby fizyczne prowadzące działalność gospodarczą,</a:t>
            </a:r>
          </a:p>
          <a:p>
            <a:pPr>
              <a:buFont typeface="Arial" panose="020B0604020202020204" pitchFamily="34" charset="0"/>
              <a:buChar char="•"/>
            </a:pPr>
            <a:r>
              <a:rPr lang="pl-PL" sz="2200" dirty="0">
                <a:solidFill>
                  <a:schemeClr val="tx1"/>
                </a:solidFill>
              </a:rPr>
              <a:t>Szkoły i placówki (w rozumieniu ustawy o systemie oświaty) i ich organy prowadzące,</a:t>
            </a:r>
          </a:p>
          <a:p>
            <a:pPr>
              <a:buFont typeface="Arial" panose="020B0604020202020204" pitchFamily="34" charset="0"/>
              <a:buChar char="•"/>
            </a:pPr>
            <a:r>
              <a:rPr lang="pl-PL" sz="2200" dirty="0">
                <a:solidFill>
                  <a:schemeClr val="tx1"/>
                </a:solidFill>
              </a:rPr>
              <a:t>Osoby fizyczne prowadzące działalność oświatową na podstawie odrębnych przepisów</a:t>
            </a:r>
          </a:p>
          <a:p>
            <a:pPr>
              <a:buFont typeface="Arial" panose="020B0604020202020204" pitchFamily="34" charset="0"/>
              <a:buChar char="•"/>
            </a:pPr>
            <a:r>
              <a:rPr lang="pl-PL" sz="2200" dirty="0">
                <a:solidFill>
                  <a:schemeClr val="tx1"/>
                </a:solidFill>
              </a:rPr>
              <a:t>Podmioty ekonomii społecznej.</a:t>
            </a:r>
          </a:p>
          <a:p>
            <a:endParaRPr lang="pl-PL" sz="1800" dirty="0"/>
          </a:p>
          <a:p>
            <a:endParaRPr lang="pl-PL" dirty="0"/>
          </a:p>
        </p:txBody>
      </p:sp>
      <p:sp>
        <p:nvSpPr>
          <p:cNvPr id="7" name="Objaśnienie: strzałka w dół 6">
            <a:extLst>
              <a:ext uri="{FF2B5EF4-FFF2-40B4-BE49-F238E27FC236}">
                <a16:creationId xmlns:a16="http://schemas.microsoft.com/office/drawing/2014/main" id="{F45B4F07-6C3A-4836-8AA0-392D9BF58496}"/>
              </a:ext>
            </a:extLst>
          </p:cNvPr>
          <p:cNvSpPr/>
          <p:nvPr/>
        </p:nvSpPr>
        <p:spPr>
          <a:xfrm>
            <a:off x="2624545" y="281108"/>
            <a:ext cx="7661189" cy="1713470"/>
          </a:xfrm>
          <a:prstGeom prst="downArrow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pl-PL" sz="2400" b="1" dirty="0">
                <a:solidFill>
                  <a:schemeClr val="bg1"/>
                </a:solidFill>
              </a:rPr>
              <a:t>CS g – Lokalne kształcenie dorosłych</a:t>
            </a:r>
          </a:p>
        </p:txBody>
      </p:sp>
      <p:pic>
        <p:nvPicPr>
          <p:cNvPr id="5" name="Obraz 4">
            <a:extLst>
              <a:ext uri="{FF2B5EF4-FFF2-40B4-BE49-F238E27FC236}">
                <a16:creationId xmlns:a16="http://schemas.microsoft.com/office/drawing/2014/main" id="{BDB1E49F-8AF1-4A12-B59E-49BDCCA3113B}"/>
              </a:ext>
            </a:extLst>
          </p:cNvPr>
          <p:cNvPicPr>
            <a:picLocks noChangeAspect="1"/>
          </p:cNvPicPr>
          <p:nvPr/>
        </p:nvPicPr>
        <p:blipFill>
          <a:blip r:embed="rId2"/>
          <a:stretch>
            <a:fillRect/>
          </a:stretch>
        </p:blipFill>
        <p:spPr>
          <a:xfrm>
            <a:off x="10869468" y="208686"/>
            <a:ext cx="1270289" cy="851094"/>
          </a:xfrm>
          <a:prstGeom prst="rect">
            <a:avLst/>
          </a:prstGeom>
        </p:spPr>
      </p:pic>
    </p:spTree>
    <p:extLst>
      <p:ext uri="{BB962C8B-B14F-4D97-AF65-F5344CB8AC3E}">
        <p14:creationId xmlns:p14="http://schemas.microsoft.com/office/powerpoint/2010/main" val="4294095286"/>
      </p:ext>
    </p:extLst>
  </p:cSld>
  <p:clrMapOvr>
    <a:masterClrMapping/>
  </p:clrMapOvr>
</p:sld>
</file>

<file path=ppt/theme/theme1.xml><?xml version="1.0" encoding="utf-8"?>
<a:theme xmlns:a="http://schemas.openxmlformats.org/drawingml/2006/main" name="Smuga">
  <a:themeElements>
    <a:clrScheme name="Pakiet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Smuga">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muga">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Pakiet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2200</TotalTime>
  <Words>2631</Words>
  <Application>Microsoft Macintosh PowerPoint</Application>
  <PresentationFormat>Panoramiczny</PresentationFormat>
  <Paragraphs>220</Paragraphs>
  <Slides>27</Slides>
  <Notes>1</Notes>
  <HiddenSlides>0</HiddenSlides>
  <MMClips>0</MMClips>
  <ScaleCrop>false</ScaleCrop>
  <HeadingPairs>
    <vt:vector size="6" baseType="variant">
      <vt:variant>
        <vt:lpstr>Używane czcionki</vt:lpstr>
      </vt:variant>
      <vt:variant>
        <vt:i4>7</vt:i4>
      </vt:variant>
      <vt:variant>
        <vt:lpstr>Motyw</vt:lpstr>
      </vt:variant>
      <vt:variant>
        <vt:i4>1</vt:i4>
      </vt:variant>
      <vt:variant>
        <vt:lpstr>Tytuły slajdów</vt:lpstr>
      </vt:variant>
      <vt:variant>
        <vt:i4>27</vt:i4>
      </vt:variant>
    </vt:vector>
  </HeadingPairs>
  <TitlesOfParts>
    <vt:vector size="35" baseType="lpstr">
      <vt:lpstr>Arial</vt:lpstr>
      <vt:lpstr>Calibri</vt:lpstr>
      <vt:lpstr>Century Gothic</vt:lpstr>
      <vt:lpstr>EUAlbertina</vt:lpstr>
      <vt:lpstr>times new roman</vt:lpstr>
      <vt:lpstr>Verdana</vt:lpstr>
      <vt:lpstr>Wingdings 3</vt:lpstr>
      <vt:lpstr>Smuga</vt:lpstr>
      <vt:lpstr>  Koncepcja realizacji  Rozwoju Lokalnego Kierowanego Przez Społeczność (RLKS)  w perspektywie finansowej  2021-2027 </vt:lpstr>
      <vt:lpstr>EUROPEJSKI FUNDUSZ SPOŁECZNY EFS+ Cel Polityki 4 – Europa o silniejszym wymiarze społecznym przez wdrażanie europejskiego filaru praw socjalnych w ramach programu regionalnego na lata 2021-2027    </vt:lpstr>
      <vt:lpstr>Prezentacja programu PowerPoint</vt:lpstr>
      <vt:lpstr>Prezentacja programu PowerPoint</vt:lpstr>
      <vt:lpstr>Koszty osobowe</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WSKAŹNIKI </vt:lpstr>
      <vt:lpstr>CS f – Aktywizacja społeczności lokalnej w placówkach edukacyjnych</vt:lpstr>
      <vt:lpstr>CS g – Lokalne kształcenie dorosłych</vt:lpstr>
      <vt:lpstr>Prezentacja programu PowerPoint</vt:lpstr>
      <vt:lpstr>CS k – Rozwój gospodarstw zielonych</vt:lpstr>
      <vt:lpstr>CS k – Rozwój gospodarstw zielonych</vt:lpstr>
      <vt:lpstr>CS l – Rozwój potencjału społeczności lokalnych</vt:lpstr>
      <vt:lpstr>CS l – Rozwój potencjału społeczności lokalnych</vt:lpstr>
      <vt:lpstr>Cross-financing </vt:lpstr>
      <vt:lpstr>Środki trwałe </vt:lpstr>
      <vt:lpstr>Prezentacja programu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REGIONALNY PROGRAM FUNDUSZE EUROPEJSKIE WOJEWÓDZTWA LUBUSKIEGO 2021-2027</dc:title>
  <dc:creator>Ejsmont Joanna</dc:creator>
  <cp:lastModifiedBy>Katarzyna Truszkiewicz</cp:lastModifiedBy>
  <cp:revision>66</cp:revision>
  <cp:lastPrinted>2022-04-05T08:59:47Z</cp:lastPrinted>
  <dcterms:created xsi:type="dcterms:W3CDTF">2021-10-07T12:47:41Z</dcterms:created>
  <dcterms:modified xsi:type="dcterms:W3CDTF">2023-12-12T11:11:16Z</dcterms:modified>
</cp:coreProperties>
</file>